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3"/>
    <p:sldMasterId id="2147483719" r:id="rId4"/>
    <p:sldMasterId id="2147483735" r:id="rId5"/>
    <p:sldMasterId id="2147483778" r:id="rId6"/>
  </p:sldMasterIdLst>
  <p:notesMasterIdLst>
    <p:notesMasterId r:id="rId23"/>
  </p:notesMasterIdLst>
  <p:sldIdLst>
    <p:sldId id="2147470085" r:id="rId7"/>
    <p:sldId id="2147479280" r:id="rId8"/>
    <p:sldId id="2147479281" r:id="rId9"/>
    <p:sldId id="2147479274" r:id="rId10"/>
    <p:sldId id="2147479275" r:id="rId11"/>
    <p:sldId id="2147479276" r:id="rId12"/>
    <p:sldId id="2147479282" r:id="rId13"/>
    <p:sldId id="2147470091" r:id="rId14"/>
    <p:sldId id="2147470093" r:id="rId15"/>
    <p:sldId id="2147479271" r:id="rId16"/>
    <p:sldId id="2147479278" r:id="rId17"/>
    <p:sldId id="2147479277" r:id="rId18"/>
    <p:sldId id="2147479270" r:id="rId19"/>
    <p:sldId id="2147470066" r:id="rId20"/>
    <p:sldId id="2147470130" r:id="rId21"/>
    <p:sldId id="256" r:id="rId22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7A1952-E28B-4E9E-B3C4-D9F6C036B982}">
          <p14:sldIdLst>
            <p14:sldId id="2147470085"/>
            <p14:sldId id="2147479280"/>
            <p14:sldId id="2147479281"/>
            <p14:sldId id="2147479274"/>
            <p14:sldId id="2147479275"/>
            <p14:sldId id="2147479276"/>
            <p14:sldId id="2147479282"/>
            <p14:sldId id="2147470091"/>
            <p14:sldId id="2147470093"/>
            <p14:sldId id="2147479271"/>
            <p14:sldId id="2147479278"/>
            <p14:sldId id="2147479277"/>
            <p14:sldId id="2147479270"/>
            <p14:sldId id="2147470066"/>
            <p14:sldId id="2147470130"/>
            <p14:sldId id="256"/>
          </p14:sldIdLst>
        </p14:section>
        <p14:section name="Parking Lot" id="{3423778D-0B81-4454-A93C-9D68A109150B}">
          <p14:sldIdLst/>
        </p14:section>
      </p14:sectionLst>
    </p:ex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0B860F-18CB-5C78-4724-FD85D98C77EE}" name="Rick Watler" initials="RW" userId="S::richard.watler@sizewellc.com::eb54f73a-e628-440b-b3b9-f946652b5779" providerId="AD"/>
  <p188:author id="{8777692D-8A5F-E5AC-ACDE-609B29614A38}" name="Carl Turner" initials="CT" userId="S::carl.turner@sizewellc.com::5d241a58-1fc5-4ba5-82f2-6d26d26bb3ad" providerId="AD"/>
  <p188:author id="{FDBE8F51-0FC8-DE99-B55F-AE9D44A9113E}" name="Rick Watler" initials="RW" userId="S::Richard.Watler@sizewellc.com::eb54f73a-e628-440b-b3b9-f946652b5779" providerId="AD"/>
  <p188:author id="{F3B48EEE-85B5-7465-E16F-3587E9352CAC}" name="Matthew Reed" initials="MR" userId="S::matthew.reed@sizewellc.com::f1e0f747-403a-40f9-b44d-1341de738e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Revell" initials="RR" lastIdx="7" clrIdx="0">
    <p:extLst>
      <p:ext uri="{19B8F6BF-5375-455C-9EA6-DF929625EA0E}">
        <p15:presenceInfo xmlns:p15="http://schemas.microsoft.com/office/powerpoint/2012/main" userId="Richard Rev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06F"/>
    <a:srgbClr val="FFFFFF"/>
    <a:srgbClr val="00588B"/>
    <a:srgbClr val="ED7D31"/>
    <a:srgbClr val="F77777"/>
    <a:srgbClr val="157CA7"/>
    <a:srgbClr val="1B1410"/>
    <a:srgbClr val="BABECA"/>
    <a:srgbClr val="F7F5E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9FFD7F-01E6-4106-8FB1-3F1D064DCAAB}" v="9" dt="2024-11-20T16:46:57.191"/>
    <p1510:client id="{4BB59C46-1845-333A-9A2D-46430274FF05}" v="229" dt="2024-11-20T16:43:03.737"/>
    <p1510:client id="{514D9FB0-5B67-A0D6-AD21-D27EEB710100}" v="36" dt="2024-11-20T13:14:48.225"/>
    <p1510:client id="{74539E7C-C529-42E6-A64B-5E47B454EC7B}" v="105" dt="2024-11-20T12:48:58.509"/>
    <p1510:client id="{8C072D4B-6389-4343-BFB9-3D3E85F22D7D}" v="578" dt="2024-11-20T12:45:32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48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BD975370-0D6A-46C3-80BF-FE401C648B00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97EE6E7D-6831-447B-A68A-282A7E31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32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097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61">
              <a:defRPr/>
            </a:pPr>
            <a:fld id="{97EE6E7D-6831-447B-A68A-282A7E3171E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90661">
                <a:defRPr/>
              </a:pPr>
              <a:t>15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6142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51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05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E6E7D-6831-447B-A68A-282A7E3171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3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149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9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7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53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E6E7D-6831-447B-A68A-282A7E3171E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03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>
            <a:extLst>
              <a:ext uri="{FF2B5EF4-FFF2-40B4-BE49-F238E27FC236}">
                <a16:creationId xmlns:a16="http://schemas.microsoft.com/office/drawing/2014/main" id="{374A170C-B00B-47E5-87C4-E5202491A3C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0B701-CFE1-4D70-9226-14B1BAFC4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396" y="3096601"/>
            <a:ext cx="8992800" cy="664797"/>
          </a:xfrm>
        </p:spPr>
        <p:txBody>
          <a:bodyPr anchor="ctr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6A49-A755-4B7B-AE52-D0ADC9571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396" y="4153166"/>
            <a:ext cx="8992800" cy="200824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45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AF2D-B5BD-4C94-A9FB-A2F1C6F3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855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Slide">
  <p:cSld name="3 Column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;p5">
            <a:extLst>
              <a:ext uri="{FF2B5EF4-FFF2-40B4-BE49-F238E27FC236}">
                <a16:creationId xmlns:a16="http://schemas.microsoft.com/office/drawing/2014/main" id="{6B0F7132-5D5B-EBC8-13BB-5F81EAF6CB80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858" y="467091"/>
            <a:ext cx="1802301" cy="83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84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28">
          <p15:clr>
            <a:srgbClr val="FA7B17"/>
          </p15:clr>
        </p15:guide>
        <p15:guide id="2" pos="2112">
          <p15:clr>
            <a:srgbClr val="FA7B17"/>
          </p15:clr>
        </p15:guide>
        <p15:guide id="3" pos="3650">
          <p15:clr>
            <a:srgbClr val="FA7B17"/>
          </p15:clr>
        </p15:guide>
        <p15:guide id="4" pos="3934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0600" y="5386232"/>
            <a:ext cx="2001797" cy="925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5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5" y="1482725"/>
            <a:ext cx="55340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450" y="1482725"/>
            <a:ext cx="55340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6B80A49-EFAF-4010-287B-78CF89B9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99" y="6307262"/>
            <a:ext cx="7505700" cy="365125"/>
          </a:xfrm>
        </p:spPr>
        <p:txBody>
          <a:bodyPr/>
          <a:lstStyle/>
          <a:p>
            <a:r>
              <a:rPr lang="en-US"/>
              <a:t>SITE DELIVERY JOURNEY | NOT PROTECTIVELY MARKED | © 2022 NNB Generation Company (SZC) Ltd. All rights Reserved.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585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www.hs2.org.uk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FAA72-5DC3-4587-87F2-53D3D6F24F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9388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">
  <p:cSld name="Section Cov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11216600" y="6176035"/>
            <a:ext cx="731600" cy="1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7" name="Google Shape;17;p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200" y="5487832"/>
            <a:ext cx="2001797" cy="925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797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F1EC19-EBF6-7403-D423-757D881527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6" name="Google Shape;15;p4">
            <a:extLst>
              <a:ext uri="{FF2B5EF4-FFF2-40B4-BE49-F238E27FC236}">
                <a16:creationId xmlns:a16="http://schemas.microsoft.com/office/drawing/2014/main" id="{A13FE999-CA40-420F-B797-E8E2F461E63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38369"/>
          <a:stretch/>
        </p:blipFill>
        <p:spPr>
          <a:xfrm>
            <a:off x="0" y="0"/>
            <a:ext cx="755343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80DFFB4-F25C-0021-7094-9042C06006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3600" y="5550871"/>
            <a:ext cx="1828800" cy="7610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C0204F-C8DA-344E-B86B-060E32C9BC74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216600" y="6445933"/>
            <a:ext cx="731600" cy="192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39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11216600" y="6455241"/>
            <a:ext cx="731600" cy="1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69BBA47-D7F3-092E-115F-1935A222E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5550871"/>
            <a:ext cx="1828800" cy="7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49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>
            <a:extLst>
              <a:ext uri="{FF2B5EF4-FFF2-40B4-BE49-F238E27FC236}">
                <a16:creationId xmlns:a16="http://schemas.microsoft.com/office/drawing/2014/main" id="{374A170C-B00B-47E5-87C4-E5202491A3C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0B701-CFE1-4D70-9226-14B1BAFC4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396" y="3096601"/>
            <a:ext cx="8992800" cy="664797"/>
          </a:xfrm>
        </p:spPr>
        <p:txBody>
          <a:bodyPr anchor="ctr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6A49-A755-4B7B-AE52-D0ADC9571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396" y="4153166"/>
            <a:ext cx="8992800" cy="200824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45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AF2D-B5BD-4C94-A9FB-A2F1C6F3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13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;p3">
            <a:extLst>
              <a:ext uri="{FF2B5EF4-FFF2-40B4-BE49-F238E27FC236}">
                <a16:creationId xmlns:a16="http://schemas.microsoft.com/office/drawing/2014/main" id="{D9C783F4-7566-4F30-9105-66986C168A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0B701-CFE1-4D70-9226-14B1BAFC4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396" y="3096601"/>
            <a:ext cx="8992800" cy="664797"/>
          </a:xfrm>
        </p:spPr>
        <p:txBody>
          <a:bodyPr anchor="ctr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6A49-A755-4B7B-AE52-D0ADC9571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396" y="4153166"/>
            <a:ext cx="8992800" cy="200824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45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AF2D-B5BD-4C94-A9FB-A2F1C6F3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865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4">
            <a:extLst>
              <a:ext uri="{FF2B5EF4-FFF2-40B4-BE49-F238E27FC236}">
                <a16:creationId xmlns:a16="http://schemas.microsoft.com/office/drawing/2014/main" id="{0E03A09E-35F0-4935-B776-FD728CFA4B1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0B701-CFE1-4D70-9226-14B1BAFC4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396" y="3096601"/>
            <a:ext cx="8992800" cy="664797"/>
          </a:xfrm>
        </p:spPr>
        <p:txBody>
          <a:bodyPr anchor="ctr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6A49-A755-4B7B-AE52-D0ADC9571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396" y="4153166"/>
            <a:ext cx="8992800" cy="200824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45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AF2D-B5BD-4C94-A9FB-A2F1C6F3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62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;p3">
            <a:extLst>
              <a:ext uri="{FF2B5EF4-FFF2-40B4-BE49-F238E27FC236}">
                <a16:creationId xmlns:a16="http://schemas.microsoft.com/office/drawing/2014/main" id="{D9C783F4-7566-4F30-9105-66986C168A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0B701-CFE1-4D70-9226-14B1BAFC4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396" y="3096601"/>
            <a:ext cx="8992800" cy="664797"/>
          </a:xfrm>
        </p:spPr>
        <p:txBody>
          <a:bodyPr anchor="ctr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6A49-A755-4B7B-AE52-D0ADC9571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396" y="4153166"/>
            <a:ext cx="8992800" cy="200824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45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AF2D-B5BD-4C94-A9FB-A2F1C6F3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58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FB95-314A-4958-955E-800BDE3A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8B548-6D58-4ACB-B36E-D8860CEB8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09859-4AF2-4588-82AB-A3672B5F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16F971-9EF7-4D37-95AF-E440C00CBE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1938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73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AA3B-4A31-4EFD-9B01-941C275C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5D810-DF7E-4C65-8D81-5B8915B51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199" y="14555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54C6A-4BAE-4B76-A744-069ABD355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8514" y="14555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7B49-77E3-4C9E-B966-A0BB4023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5C71FAB-2CDB-4F94-9BCB-7B40A658E3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1938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36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FAF5A-0304-4B2F-B168-908F01704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199" y="145550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A9AB0-30CF-4E5F-88AC-0630D1FEE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199" y="2279413"/>
            <a:ext cx="5157787" cy="391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EA66B-5888-417B-96CF-58A0C8EA0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6926" y="145550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61A5D-A4D3-4990-BFCA-8F9E1F647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6926" y="2279413"/>
            <a:ext cx="5183188" cy="391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B480E-B45F-444F-8E73-CA6DA71B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76ACDB-AB3F-4B02-8A1A-DF73E6CA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154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D25EE1E-3B54-4BA5-BABA-F786681DA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1938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26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0103-F39C-46D4-B13A-DE2E189B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985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625E4CB-7727-4F65-8C69-F6E7268653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2769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41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75EA-FD4E-4FD4-B7BD-FFDDAAC7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22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or 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029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Slide">
  <p:cSld name="2 Column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11216600" y="6176035"/>
            <a:ext cx="731600" cy="1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5110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www.hs2.org.uk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FAA72-5DC3-4587-87F2-53D3D6F24F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418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465" y="6576600"/>
            <a:ext cx="3119968" cy="26064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5ABB-8CD5-49AB-9246-32EDBD798E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3F9ECE5-A3A9-4FAD-9255-FED5A28A0C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3" y="164638"/>
            <a:ext cx="5569547" cy="670983"/>
          </a:xfrm>
          <a:prstGeom prst="rect">
            <a:avLst/>
          </a:prstGeom>
        </p:spPr>
        <p:txBody>
          <a:bodyPr/>
          <a:lstStyle>
            <a:lvl1pPr>
              <a:defRPr sz="2533" b="0" cap="all" spc="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</a:t>
            </a:r>
          </a:p>
          <a:p>
            <a:pPr lvl="0"/>
            <a:r>
              <a:rPr lang="en-US"/>
              <a:t>TITLE OF PAGE 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B7C976-5093-4E66-9D59-C2C62EED52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434" y="1411818"/>
            <a:ext cx="11523133" cy="5090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386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">
  <p:cSld name="1_Section Cov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11216600" y="6176035"/>
            <a:ext cx="731600" cy="1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7" name="Google Shape;17;p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200" y="5487832"/>
            <a:ext cx="2001797" cy="925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66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4">
            <a:extLst>
              <a:ext uri="{FF2B5EF4-FFF2-40B4-BE49-F238E27FC236}">
                <a16:creationId xmlns:a16="http://schemas.microsoft.com/office/drawing/2014/main" id="{0E03A09E-35F0-4935-B776-FD728CFA4B1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5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0B701-CFE1-4D70-9226-14B1BAFC4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396" y="3096601"/>
            <a:ext cx="8992800" cy="664797"/>
          </a:xfrm>
        </p:spPr>
        <p:txBody>
          <a:bodyPr anchor="ctr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6A49-A755-4B7B-AE52-D0ADC9571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396" y="4153166"/>
            <a:ext cx="8992800" cy="200824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45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AF2D-B5BD-4C94-A9FB-A2F1C6F3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19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Google Shape;15;p4">
            <a:extLst>
              <a:ext uri="{FF2B5EF4-FFF2-40B4-BE49-F238E27FC236}">
                <a16:creationId xmlns:a16="http://schemas.microsoft.com/office/drawing/2014/main" id="{3F582204-6D7B-9EA5-0515-228B98C543DF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;p4">
            <a:extLst>
              <a:ext uri="{FF2B5EF4-FFF2-40B4-BE49-F238E27FC236}">
                <a16:creationId xmlns:a16="http://schemas.microsoft.com/office/drawing/2014/main" id="{26AE0410-0AFE-E6CE-B4D7-A3BE8A8D818E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200" y="192000"/>
            <a:ext cx="2001600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5C2473-AE94-9A4A-F918-59B746ADD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4225" y="6209693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71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079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Slide">
  <p:cSld name="3 Column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;p5">
            <a:extLst>
              <a:ext uri="{FF2B5EF4-FFF2-40B4-BE49-F238E27FC236}">
                <a16:creationId xmlns:a16="http://schemas.microsoft.com/office/drawing/2014/main" id="{6B0F7132-5D5B-EBC8-13BB-5F81EAF6CB80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858" y="467091"/>
            <a:ext cx="1802301" cy="83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73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7">
          <p15:clr>
            <a:srgbClr val="FA7B17"/>
          </p15:clr>
        </p15:guide>
        <p15:guide id="2" pos="2816">
          <p15:clr>
            <a:srgbClr val="FA7B17"/>
          </p15:clr>
        </p15:guide>
        <p15:guide id="3" pos="4867">
          <p15:clr>
            <a:srgbClr val="FA7B17"/>
          </p15:clr>
        </p15:guide>
        <p15:guide id="4" pos="5245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2FE1-CA20-B2C8-D8FC-DE2C074B0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E5228-37DE-03FE-E08F-5B3916AA7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86480-6DBA-7108-A065-0741A242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1413A-DB5F-4BCE-8F5B-3079F5B1D414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5874E-78FE-4649-E662-D487DA89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B95C0-C029-8B31-C12D-FF49EEFB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05A8-ABB7-4470-88C1-4A47DD692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1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16600" y="6176035"/>
            <a:ext cx="731600" cy="1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7838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">
          <p15:clr>
            <a:srgbClr val="FA7B17"/>
          </p15:clr>
        </p15:guide>
        <p15:guide id="2" pos="715">
          <p15:clr>
            <a:srgbClr val="FA7B17"/>
          </p15:clr>
        </p15:guide>
        <p15:guide id="3" pos="1407">
          <p15:clr>
            <a:srgbClr val="FA7B17"/>
          </p15:clr>
        </p15:guide>
        <p15:guide id="4" pos="1441">
          <p15:clr>
            <a:srgbClr val="FA7B17"/>
          </p15:clr>
        </p15:guide>
        <p15:guide id="5" pos="2132">
          <p15:clr>
            <a:srgbClr val="FA7B17"/>
          </p15:clr>
        </p15:guide>
        <p15:guide id="6" pos="2166">
          <p15:clr>
            <a:srgbClr val="FA7B17"/>
          </p15:clr>
        </p15:guide>
        <p15:guide id="7" pos="2858">
          <p15:clr>
            <a:srgbClr val="FA7B17"/>
          </p15:clr>
        </p15:guide>
        <p15:guide id="8" pos="2892">
          <p15:clr>
            <a:srgbClr val="FA7B17"/>
          </p15:clr>
        </p15:guide>
        <p15:guide id="9" pos="3583">
          <p15:clr>
            <a:srgbClr val="FA7B17"/>
          </p15:clr>
        </p15:guide>
        <p15:guide id="10" pos="3617">
          <p15:clr>
            <a:srgbClr val="FA7B17"/>
          </p15:clr>
        </p15:guide>
        <p15:guide id="11" pos="4309">
          <p15:clr>
            <a:srgbClr val="FA7B17"/>
          </p15:clr>
        </p15:guide>
        <p15:guide id="12" pos="4343">
          <p15:clr>
            <a:srgbClr val="FA7B17"/>
          </p15:clr>
        </p15:guide>
        <p15:guide id="13" pos="5034">
          <p15:clr>
            <a:srgbClr val="FA7B17"/>
          </p15:clr>
        </p15:guide>
        <p15:guide id="14" pos="5068">
          <p15:clr>
            <a:srgbClr val="FA7B17"/>
          </p15:clr>
        </p15:guide>
        <p15:guide id="15" orient="horz" pos="784">
          <p15:clr>
            <a:srgbClr val="FA7B17"/>
          </p15:clr>
        </p15:guide>
        <p15:guide id="16" orient="horz" pos="819">
          <p15:clr>
            <a:srgbClr val="FA7B17"/>
          </p15:clr>
        </p15:guide>
        <p15:guide id="17" orient="horz" pos="1603">
          <p15:clr>
            <a:srgbClr val="FA7B17"/>
          </p15:clr>
        </p15:guide>
        <p15:guide id="18" orient="horz" pos="1637">
          <p15:clr>
            <a:srgbClr val="FA7B17"/>
          </p15:clr>
        </p15:guide>
        <p15:guide id="19" orient="horz" pos="2421">
          <p15:clr>
            <a:srgbClr val="FA7B17"/>
          </p15:clr>
        </p15:guide>
        <p15:guide id="20" orient="horz" pos="2456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5" y="1482725"/>
            <a:ext cx="55340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450" y="1482725"/>
            <a:ext cx="55340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6B80A49-EFAF-4010-287B-78CF89B9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99" y="6307262"/>
            <a:ext cx="7505700" cy="365125"/>
          </a:xfrm>
        </p:spPr>
        <p:txBody>
          <a:bodyPr/>
          <a:lstStyle/>
          <a:p>
            <a:r>
              <a:rPr lang="en-US"/>
              <a:t>SITE DELIVERY JOURNEY | NOT PROTECTIVELY MARKED | © 2022 NNB Generation Company (SZC) Ltd. All rights Reserved.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809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0103-F39C-46D4-B13A-DE2E189B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A56BC-F2B4-4EA4-9125-5BC4C470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625E4CB-7727-4F65-8C69-F6E7268653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1938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  <p:pic>
        <p:nvPicPr>
          <p:cNvPr id="3" name="Google Shape;17;p4">
            <a:extLst>
              <a:ext uri="{FF2B5EF4-FFF2-40B4-BE49-F238E27FC236}">
                <a16:creationId xmlns:a16="http://schemas.microsoft.com/office/drawing/2014/main" id="{4E57087A-4C45-3A5D-06A5-B008E116108A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59200" y="192000"/>
            <a:ext cx="2001600" cy="92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84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FB95-314A-4958-955E-800BDE3A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8B548-6D58-4ACB-B36E-D8860CEB8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09859-4AF2-4588-82AB-A3672B5F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16F971-9EF7-4D37-95AF-E440C00CBE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1938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99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AA3B-4A31-4EFD-9B01-941C275C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5D810-DF7E-4C65-8D81-5B8915B51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199" y="14555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54C6A-4BAE-4B76-A744-069ABD355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8514" y="14555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7B49-77E3-4C9E-B966-A0BB4023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5C71FAB-2CDB-4F94-9BCB-7B40A658E3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1938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9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FAF5A-0304-4B2F-B168-908F01704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199" y="145550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A9AB0-30CF-4E5F-88AC-0630D1FEE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199" y="2279413"/>
            <a:ext cx="5157787" cy="391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EA66B-5888-417B-96CF-58A0C8EA0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6926" y="145550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61A5D-A4D3-4990-BFCA-8F9E1F647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6926" y="2279413"/>
            <a:ext cx="5183188" cy="391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B480E-B45F-444F-8E73-CA6DA71B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76ACDB-AB3F-4B02-8A1A-DF73E6CA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154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D25EE1E-3B54-4BA5-BABA-F786681DA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1938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15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0103-F39C-46D4-B13A-DE2E189B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985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625E4CB-7727-4F65-8C69-F6E7268653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199" y="1022400"/>
            <a:ext cx="11347914" cy="2769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Insert slide sub-title text here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373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75EA-FD4E-4FD4-B7BD-FFDDAAC7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8E30-2BF4-4DD5-8FC1-25BFA1D3B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Google Shape;15;p4">
            <a:extLst>
              <a:ext uri="{FF2B5EF4-FFF2-40B4-BE49-F238E27FC236}">
                <a16:creationId xmlns:a16="http://schemas.microsoft.com/office/drawing/2014/main" id="{3F582204-6D7B-9EA5-0515-228B98C543DF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;p4">
            <a:extLst>
              <a:ext uri="{FF2B5EF4-FFF2-40B4-BE49-F238E27FC236}">
                <a16:creationId xmlns:a16="http://schemas.microsoft.com/office/drawing/2014/main" id="{26AE0410-0AFE-E6CE-B4D7-A3BE8A8D818E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200" y="192000"/>
            <a:ext cx="2001600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5C2473-AE94-9A4A-F918-59B746ADD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4225" y="6209693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Title | BUSINESS UNIT(S) | UK OFFICIAL – SENSITIVE; </a:t>
            </a:r>
            <a:r>
              <a:rPr lang="en-US" err="1"/>
              <a:t>SNI</a:t>
            </a:r>
            <a:r>
              <a:rPr lang="en-US"/>
              <a:t> | UK SUBJECT TO EXPORT CONTROL | UK LEGALLY PRIVILEGED | UK PROTECT – PRIVATE | UK PROTECT – PRIVATE PERSONAL | UK PROTECT – COMMERCIAL &amp; CONTRACTS | NOT PROTECTIVELY MARKED | © 2022 </a:t>
            </a:r>
            <a:r>
              <a:rPr lang="en-US" err="1"/>
              <a:t>NNB</a:t>
            </a:r>
            <a:r>
              <a:rPr lang="en-US"/>
              <a:t> Generation Company (Sizewell C) Ltd. All rights Reserved.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63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E310D-F21A-46E4-B390-02DB25786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199" y="1455501"/>
            <a:ext cx="113479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087C3-845D-45D5-95A4-3E3F50E8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Page Title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84203-46C8-483B-A504-AF0E0562B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199" y="6356350"/>
            <a:ext cx="779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8E30-2BF4-4DD5-8FC1-25BFA1D3B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D91E756-B7FC-4E1D-A481-5BB9825BBD3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31593" y="326486"/>
            <a:ext cx="1468521" cy="6784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C353BF-CB81-49D7-9ADF-959115416DB0}"/>
              </a:ext>
            </a:extLst>
          </p:cNvPr>
          <p:cNvSpPr txBox="1"/>
          <p:nvPr userDrawn="1"/>
        </p:nvSpPr>
        <p:spPr>
          <a:xfrm>
            <a:off x="8122465" y="6581001"/>
            <a:ext cx="3677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PROTECTIVELY MARKED | © 2023 Sizewell C Limited. All rights Reserved.</a:t>
            </a: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r"/>
            <a:endParaRPr lang="en-GB" sz="600"/>
          </a:p>
        </p:txBody>
      </p:sp>
    </p:spTree>
    <p:extLst>
      <p:ext uri="{BB962C8B-B14F-4D97-AF65-F5344CB8AC3E}">
        <p14:creationId xmlns:p14="http://schemas.microsoft.com/office/powerpoint/2010/main" val="269363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758" r:id="rId9"/>
    <p:sldLayoutId id="2147483759" r:id="rId10"/>
    <p:sldLayoutId id="2147483806" r:id="rId11"/>
    <p:sldLayoutId id="21474838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7338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46088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1825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4863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90600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C318E-678F-E0F1-13B4-2927810B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94" y="258593"/>
            <a:ext cx="10515600" cy="66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F4361-ADEC-CF48-7AE2-B8DC3009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E5203-7E9D-EF00-A407-114B4BE6B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1413A-DB5F-4BCE-8F5B-3079F5B1D414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7EFB2-566D-0082-8D51-6A0754A50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BEF48-A6AD-3876-836C-E5F82CD37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805A8-ABB7-4470-88C1-4A47DD692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06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000" b="1" kern="1200" dirty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16600" y="6473855"/>
            <a:ext cx="731600" cy="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1333">
                <a:solidFill>
                  <a:schemeClr val="accent5"/>
                </a:solidFill>
              </a:defRPr>
            </a:lvl1pPr>
            <a:lvl2pPr lvl="1" algn="r">
              <a:buNone/>
              <a:defRPr sz="1333">
                <a:solidFill>
                  <a:schemeClr val="accent5"/>
                </a:solidFill>
              </a:defRPr>
            </a:lvl2pPr>
            <a:lvl3pPr lvl="2" algn="r">
              <a:buNone/>
              <a:defRPr sz="1333">
                <a:solidFill>
                  <a:schemeClr val="accent5"/>
                </a:solidFill>
              </a:defRPr>
            </a:lvl3pPr>
            <a:lvl4pPr lvl="3" algn="r">
              <a:buNone/>
              <a:defRPr sz="1333">
                <a:solidFill>
                  <a:schemeClr val="accent5"/>
                </a:solidFill>
              </a:defRPr>
            </a:lvl4pPr>
            <a:lvl5pPr lvl="4" algn="r">
              <a:buNone/>
              <a:defRPr sz="1333">
                <a:solidFill>
                  <a:schemeClr val="accent5"/>
                </a:solidFill>
              </a:defRPr>
            </a:lvl5pPr>
            <a:lvl6pPr lvl="5" algn="r">
              <a:buNone/>
              <a:defRPr sz="1333">
                <a:solidFill>
                  <a:schemeClr val="accent5"/>
                </a:solidFill>
              </a:defRPr>
            </a:lvl6pPr>
            <a:lvl7pPr lvl="6" algn="r">
              <a:buNone/>
              <a:defRPr sz="1333">
                <a:solidFill>
                  <a:schemeClr val="accent5"/>
                </a:solidFill>
              </a:defRPr>
            </a:lvl7pPr>
            <a:lvl8pPr lvl="7" algn="r">
              <a:buNone/>
              <a:defRPr sz="1333">
                <a:solidFill>
                  <a:schemeClr val="accent5"/>
                </a:solidFill>
              </a:defRPr>
            </a:lvl8pPr>
            <a:lvl9pPr lvl="8" algn="r">
              <a:buNone/>
              <a:defRPr sz="1333">
                <a:solidFill>
                  <a:schemeClr val="accent5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2549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288">
          <p15:clr>
            <a:srgbClr val="EA4335"/>
          </p15:clr>
        </p15:guide>
        <p15:guide id="4" orient="horz" pos="258">
          <p15:clr>
            <a:srgbClr val="EA4335"/>
          </p15:clr>
        </p15:guide>
        <p15:guide id="5" orient="horz" pos="2982">
          <p15:clr>
            <a:srgbClr val="EA4335"/>
          </p15:clr>
        </p15:guide>
        <p15:guide id="6" pos="5472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E310D-F21A-46E4-B390-02DB25786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199" y="1455501"/>
            <a:ext cx="113479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087C3-845D-45D5-95A4-3E3F50E8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Page Title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84203-46C8-483B-A504-AF0E0562B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199" y="6356350"/>
            <a:ext cx="779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8E30-2BF4-4DD5-8FC1-25BFA1D3B0E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D91E756-B7FC-4E1D-A481-5BB9825BBD3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331593" y="326486"/>
            <a:ext cx="1468521" cy="6784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C353BF-CB81-49D7-9ADF-959115416DB0}"/>
              </a:ext>
            </a:extLst>
          </p:cNvPr>
          <p:cNvSpPr txBox="1"/>
          <p:nvPr userDrawn="1"/>
        </p:nvSpPr>
        <p:spPr>
          <a:xfrm>
            <a:off x="8122465" y="6581001"/>
            <a:ext cx="3677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PROTECTIVELY MARKED | © 2023 Sizewell C Limited. All rights Reserved.</a:t>
            </a: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r"/>
            <a:endParaRPr lang="en-GB" sz="600"/>
          </a:p>
        </p:txBody>
      </p:sp>
    </p:spTree>
    <p:extLst>
      <p:ext uri="{BB962C8B-B14F-4D97-AF65-F5344CB8AC3E}">
        <p14:creationId xmlns:p14="http://schemas.microsoft.com/office/powerpoint/2010/main" val="29901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7338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46088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1825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4863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90600" indent="-2873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izewellc.dash.app/browse/all/5c80124c-7d49-4f53-999b-ae1b698b9a60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8A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circle with a blue sky and clouds in the background&#10;&#10;Description automatically generated">
            <a:extLst>
              <a:ext uri="{FF2B5EF4-FFF2-40B4-BE49-F238E27FC236}">
                <a16:creationId xmlns:a16="http://schemas.microsoft.com/office/drawing/2014/main" id="{00395A23-1F75-8DA0-0D90-6C0E276B4A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9906" y="-200376"/>
            <a:ext cx="10254342" cy="7258417"/>
          </a:xfrm>
          <a:prstGeom prst="rect">
            <a:avLst/>
          </a:prstGeom>
        </p:spPr>
      </p:pic>
      <p:sp>
        <p:nvSpPr>
          <p:cNvPr id="3" name="Google Shape;38;p10">
            <a:extLst>
              <a:ext uri="{FF2B5EF4-FFF2-40B4-BE49-F238E27FC236}">
                <a16:creationId xmlns:a16="http://schemas.microsoft.com/office/drawing/2014/main" id="{289BC9C6-CD27-0D94-391B-BCF08AD9200C}"/>
              </a:ext>
            </a:extLst>
          </p:cNvPr>
          <p:cNvSpPr txBox="1"/>
          <p:nvPr/>
        </p:nvSpPr>
        <p:spPr>
          <a:xfrm>
            <a:off x="1083735" y="1846373"/>
            <a:ext cx="9700805" cy="265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2190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Sizewell C / Yoxford Parish Council update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3AD60-C2E2-DED2-EA49-9A32E42933CB}"/>
              </a:ext>
            </a:extLst>
          </p:cNvPr>
          <p:cNvSpPr txBox="1"/>
          <p:nvPr/>
        </p:nvSpPr>
        <p:spPr>
          <a:xfrm>
            <a:off x="988335" y="4499935"/>
            <a:ext cx="72009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1860D"/>
                </a:solidFill>
                <a:effectLst/>
                <a:uLnTx/>
                <a:uFillTx/>
                <a:latin typeface="Arial"/>
                <a:cs typeface="Arial"/>
              </a:rPr>
              <a:t>Wednesday </a:t>
            </a:r>
            <a:r>
              <a:rPr lang="en-US" sz="1600" b="1">
                <a:solidFill>
                  <a:srgbClr val="F1860D"/>
                </a:solidFill>
                <a:latin typeface="Arial"/>
                <a:cs typeface="Arial"/>
              </a:rPr>
              <a:t>20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1860D"/>
                </a:solidFill>
                <a:effectLst/>
                <a:uLnTx/>
                <a:uFillTx/>
                <a:latin typeface="Arial"/>
                <a:cs typeface="Arial"/>
              </a:rPr>
              <a:t>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86852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48DE63A-0CD2-0937-59A5-B68C4D29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15498"/>
          </a:xfrm>
        </p:spPr>
        <p:txBody>
          <a:bodyPr/>
          <a:lstStyle/>
          <a:p>
            <a:r>
              <a:rPr lang="en-US"/>
              <a:t>SLR -  site compound on Littlemoor Road Phase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98CEA-3E36-783E-0CDE-0C9BAB46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84" r="1" b="23518"/>
          <a:stretch/>
        </p:blipFill>
        <p:spPr>
          <a:xfrm>
            <a:off x="767616" y="1476765"/>
            <a:ext cx="10253279" cy="4529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12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48DE63A-0CD2-0937-59A5-B68C4D29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15498"/>
          </a:xfrm>
        </p:spPr>
        <p:txBody>
          <a:bodyPr/>
          <a:lstStyle/>
          <a:p>
            <a:r>
              <a:rPr lang="en-US"/>
              <a:t>SLR -  Compound started at Littlemoor Road Phase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8A17F-0492-739D-2B1D-296D52C676B2}"/>
              </a:ext>
            </a:extLst>
          </p:cNvPr>
          <p:cNvSpPr txBox="1"/>
          <p:nvPr/>
        </p:nvSpPr>
        <p:spPr>
          <a:xfrm>
            <a:off x="132961" y="6094732"/>
            <a:ext cx="11926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Work has just commenced, compound will be finished to same high standard as that at Littlemoor Road Phase 1</a:t>
            </a:r>
            <a:endParaRPr lang="en-GB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409F5A-FCE5-69E1-8E12-732F89DB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33" y="898270"/>
            <a:ext cx="3878756" cy="51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8367BB-ED0A-C51E-33B4-605EC96C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65" y="898270"/>
            <a:ext cx="3878756" cy="51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48DE63A-0CD2-0937-59A5-B68C4D29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99" y="457984"/>
            <a:ext cx="10515600" cy="415498"/>
          </a:xfrm>
        </p:spPr>
        <p:txBody>
          <a:bodyPr/>
          <a:lstStyle/>
          <a:p>
            <a:r>
              <a:rPr lang="en-US"/>
              <a:t>SLR -  compound started at Trust Farm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B9039-BDCA-1748-51D1-A2E211AD49D8}"/>
              </a:ext>
            </a:extLst>
          </p:cNvPr>
          <p:cNvSpPr txBox="1"/>
          <p:nvPr/>
        </p:nvSpPr>
        <p:spPr>
          <a:xfrm>
            <a:off x="132961" y="6094732"/>
            <a:ext cx="11926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Work has just commenced, compound will be finished to same high standard as that at Littlemoor Road Phase 1</a:t>
            </a:r>
            <a:endParaRPr lang="en-GB" sz="16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5E9F0F-A2D4-7C1A-6BFF-2D194792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557" y="1767981"/>
            <a:ext cx="5221503" cy="34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ABE6217-E2E2-F902-2555-67BE7F0C1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4210" y="1525198"/>
            <a:ext cx="5213725" cy="391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2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C97444-3654-6E4D-6D30-A5F4185C7F8B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2"/>
              </a:rPr>
              <a:t>Asset Details - Dash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A216F-015C-7570-6DE4-3D865BDBC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82" y="785809"/>
            <a:ext cx="7623234" cy="5655713"/>
          </a:xfrm>
          <a:prstGeom prst="rect">
            <a:avLst/>
          </a:prstGeom>
        </p:spPr>
      </p:pic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42F95552-777E-C0D6-62C2-4CB897672FEE}"/>
              </a:ext>
            </a:extLst>
          </p:cNvPr>
          <p:cNvSpPr txBox="1"/>
          <p:nvPr/>
        </p:nvSpPr>
        <p:spPr>
          <a:xfrm>
            <a:off x="364251" y="252630"/>
            <a:ext cx="98900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>
                <a:solidFill>
                  <a:srgbClr val="0058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SLR - Main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BC2F6-2395-0F87-775C-292CC03D2B45}"/>
              </a:ext>
            </a:extLst>
          </p:cNvPr>
          <p:cNvSpPr txBox="1"/>
          <p:nvPr/>
        </p:nvSpPr>
        <p:spPr>
          <a:xfrm>
            <a:off x="8581315" y="1163823"/>
            <a:ext cx="3341177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1"/>
                </a:solidFill>
                <a:latin typeface="Arial"/>
                <a:cs typeface="Arial"/>
              </a:rPr>
              <a:t>Detail design complete and submitted for technical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/>
                </a:solidFill>
                <a:latin typeface="Arial"/>
                <a:cs typeface="Arial"/>
              </a:rPr>
              <a:t>Vegetation &amp; ecology clearance ongoing </a:t>
            </a:r>
            <a:endParaRPr lang="en-GB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Contract out to tender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/>
                </a:solidFill>
                <a:latin typeface="Arial"/>
                <a:cs typeface="Arial"/>
              </a:rPr>
              <a:t>Award for</a:t>
            </a:r>
            <a:r>
              <a:rPr lang="en-GB">
                <a:solidFill>
                  <a:schemeClr val="accent1"/>
                </a:solidFill>
                <a:latin typeface="Arial"/>
                <a:cs typeface="Arial"/>
              </a:rPr>
              <a:t> early</a:t>
            </a:r>
            <a:r>
              <a:rPr lang="en-GB" sz="1800">
                <a:solidFill>
                  <a:schemeClr val="accent1"/>
                </a:solidFill>
                <a:latin typeface="Arial"/>
                <a:cs typeface="Arial"/>
              </a:rPr>
              <a:t> 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/>
                </a:solidFill>
                <a:latin typeface="Arial"/>
                <a:cs typeface="Arial"/>
              </a:rPr>
              <a:t>Mobilisation </a:t>
            </a:r>
            <a:r>
              <a:rPr lang="en-GB">
                <a:solidFill>
                  <a:schemeClr val="accent1"/>
                </a:solidFill>
                <a:latin typeface="Arial"/>
                <a:cs typeface="Arial"/>
              </a:rPr>
              <a:t>Spring 2025</a:t>
            </a:r>
            <a:endParaRPr lang="en-GB" sz="1800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1"/>
                </a:solidFill>
                <a:latin typeface="Arial"/>
                <a:cs typeface="Arial"/>
              </a:rPr>
              <a:t>Utility works to be planned early 2025</a:t>
            </a:r>
          </a:p>
          <a:p>
            <a:endParaRPr lang="en-GB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97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6;p13">
            <a:extLst>
              <a:ext uri="{FF2B5EF4-FFF2-40B4-BE49-F238E27FC236}">
                <a16:creationId xmlns:a16="http://schemas.microsoft.com/office/drawing/2014/main" id="{F2631D0C-CA4A-8DD9-1C01-052E60EE6FAA}"/>
              </a:ext>
            </a:extLst>
          </p:cNvPr>
          <p:cNvSpPr txBox="1"/>
          <p:nvPr/>
        </p:nvSpPr>
        <p:spPr>
          <a:xfrm>
            <a:off x="6916070" y="905206"/>
            <a:ext cx="41549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en-GB" sz="2400" b="1" kern="0">
                <a:solidFill>
                  <a:srgbClr val="00588B"/>
                </a:solidFill>
                <a:latin typeface="Arial"/>
                <a:cs typeface="Arial"/>
                <a:sym typeface="Arial"/>
              </a:rPr>
              <a:t>Local Road Improvement Schemes – In Procurement</a:t>
            </a:r>
          </a:p>
          <a:p>
            <a:pPr defTabSz="1219170">
              <a:buClr>
                <a:srgbClr val="000000"/>
              </a:buClr>
              <a:buSzPts val="1100"/>
            </a:pPr>
            <a:endParaRPr lang="en-GB" sz="2400" b="1" kern="0">
              <a:solidFill>
                <a:srgbClr val="F1860D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DEED34-E3BF-57BE-49C4-B71D68755C3D}"/>
              </a:ext>
            </a:extLst>
          </p:cNvPr>
          <p:cNvGrpSpPr/>
          <p:nvPr/>
        </p:nvGrpSpPr>
        <p:grpSpPr>
          <a:xfrm>
            <a:off x="6901974" y="2018549"/>
            <a:ext cx="3444890" cy="569817"/>
            <a:chOff x="8395997" y="1751897"/>
            <a:chExt cx="3444890" cy="569817"/>
          </a:xfrm>
        </p:grpSpPr>
        <p:pic>
          <p:nvPicPr>
            <p:cNvPr id="59" name="Graphic 58" descr="Cycling with solid fill">
              <a:extLst>
                <a:ext uri="{FF2B5EF4-FFF2-40B4-BE49-F238E27FC236}">
                  <a16:creationId xmlns:a16="http://schemas.microsoft.com/office/drawing/2014/main" id="{797C72F9-79F3-BC83-3A93-C16B8AA1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5997" y="1751897"/>
              <a:ext cx="533763" cy="533763"/>
            </a:xfrm>
            <a:prstGeom prst="rect">
              <a:avLst/>
            </a:prstGeom>
          </p:spPr>
        </p:pic>
        <p:pic>
          <p:nvPicPr>
            <p:cNvPr id="60" name="Graphic 59" descr="Walk with solid fill">
              <a:extLst>
                <a:ext uri="{FF2B5EF4-FFF2-40B4-BE49-F238E27FC236}">
                  <a16:creationId xmlns:a16="http://schemas.microsoft.com/office/drawing/2014/main" id="{61C0D26B-9782-7C6E-AE31-DCCD30E9D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61796" y="1782663"/>
              <a:ext cx="532800" cy="532800"/>
            </a:xfrm>
            <a:prstGeom prst="rect">
              <a:avLst/>
            </a:prstGeom>
          </p:spPr>
        </p:pic>
        <p:pic>
          <p:nvPicPr>
            <p:cNvPr id="61" name="Graphic 60" descr="Seat Belt with solid fill">
              <a:extLst>
                <a:ext uri="{FF2B5EF4-FFF2-40B4-BE49-F238E27FC236}">
                  <a16:creationId xmlns:a16="http://schemas.microsoft.com/office/drawing/2014/main" id="{B5864EC7-97F8-0B3B-31F4-CE6C4CF0E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79378" y="1752860"/>
              <a:ext cx="532800" cy="532800"/>
            </a:xfrm>
            <a:prstGeom prst="rect">
              <a:avLst/>
            </a:prstGeom>
          </p:spPr>
        </p:pic>
        <p:pic>
          <p:nvPicPr>
            <p:cNvPr id="62" name="Graphic 61" descr="Tree With Roots with solid fill">
              <a:extLst>
                <a:ext uri="{FF2B5EF4-FFF2-40B4-BE49-F238E27FC236}">
                  <a16:creationId xmlns:a16="http://schemas.microsoft.com/office/drawing/2014/main" id="{0C413F03-89E9-854C-3F22-086172FB6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45177" y="1788914"/>
              <a:ext cx="532800" cy="532800"/>
            </a:xfrm>
            <a:prstGeom prst="rect">
              <a:avLst/>
            </a:prstGeom>
          </p:spPr>
        </p:pic>
        <p:pic>
          <p:nvPicPr>
            <p:cNvPr id="63" name="Graphic 62" descr="Signpost with solid fill">
              <a:extLst>
                <a:ext uri="{FF2B5EF4-FFF2-40B4-BE49-F238E27FC236}">
                  <a16:creationId xmlns:a16="http://schemas.microsoft.com/office/drawing/2014/main" id="{6FEBE2C1-04DA-4947-E19F-7256234E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08087" y="1788914"/>
              <a:ext cx="532800" cy="532800"/>
            </a:xfrm>
            <a:prstGeom prst="rect">
              <a:avLst/>
            </a:prstGeom>
          </p:spPr>
        </p:pic>
        <p:pic>
          <p:nvPicPr>
            <p:cNvPr id="64" name="Graphic 63" descr="Road with solid fill">
              <a:extLst>
                <a:ext uri="{FF2B5EF4-FFF2-40B4-BE49-F238E27FC236}">
                  <a16:creationId xmlns:a16="http://schemas.microsoft.com/office/drawing/2014/main" id="{3A50FD6D-E736-79A0-CCD4-1E1E9C95B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726632" y="1782321"/>
              <a:ext cx="532800" cy="532800"/>
            </a:xfrm>
            <a:prstGeom prst="rect">
              <a:avLst/>
            </a:prstGeom>
          </p:spPr>
        </p:pic>
      </p:grpSp>
      <p:sp>
        <p:nvSpPr>
          <p:cNvPr id="65" name="Free-form: Shape 74">
            <a:extLst>
              <a:ext uri="{FF2B5EF4-FFF2-40B4-BE49-F238E27FC236}">
                <a16:creationId xmlns:a16="http://schemas.microsoft.com/office/drawing/2014/main" id="{1967E639-C85E-6DC2-1663-80474B541FE0}"/>
              </a:ext>
            </a:extLst>
          </p:cNvPr>
          <p:cNvSpPr/>
          <p:nvPr/>
        </p:nvSpPr>
        <p:spPr>
          <a:xfrm>
            <a:off x="7077898" y="5162302"/>
            <a:ext cx="774440" cy="205779"/>
          </a:xfrm>
          <a:custGeom>
            <a:avLst/>
            <a:gdLst>
              <a:gd name="connsiteX0" fmla="*/ 0 w 774440"/>
              <a:gd name="connsiteY0" fmla="*/ 205779 h 205779"/>
              <a:gd name="connsiteX1" fmla="*/ 457200 w 774440"/>
              <a:gd name="connsiteY1" fmla="*/ 505 h 205779"/>
              <a:gd name="connsiteX2" fmla="*/ 774440 w 774440"/>
              <a:gd name="connsiteY2" fmla="*/ 159126 h 20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440" h="205779">
                <a:moveTo>
                  <a:pt x="0" y="205779"/>
                </a:moveTo>
                <a:cubicBezTo>
                  <a:pt x="164063" y="107029"/>
                  <a:pt x="328127" y="8280"/>
                  <a:pt x="457200" y="505"/>
                </a:cubicBezTo>
                <a:cubicBezTo>
                  <a:pt x="586273" y="-7270"/>
                  <a:pt x="680356" y="75928"/>
                  <a:pt x="774440" y="159126"/>
                </a:cubicBezTo>
              </a:path>
            </a:pathLst>
          </a:custGeom>
          <a:noFill/>
          <a:ln w="60325" cap="rnd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74440"/>
                      <a:gd name="connsiteY0" fmla="*/ 205779 h 205779"/>
                      <a:gd name="connsiteX1" fmla="*/ 457200 w 774440"/>
                      <a:gd name="connsiteY1" fmla="*/ 505 h 205779"/>
                      <a:gd name="connsiteX2" fmla="*/ 774440 w 774440"/>
                      <a:gd name="connsiteY2" fmla="*/ 159126 h 205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440" h="205779" extrusionOk="0">
                        <a:moveTo>
                          <a:pt x="0" y="205779"/>
                        </a:moveTo>
                        <a:cubicBezTo>
                          <a:pt x="159105" y="103971"/>
                          <a:pt x="313004" y="13956"/>
                          <a:pt x="457200" y="505"/>
                        </a:cubicBezTo>
                        <a:cubicBezTo>
                          <a:pt x="609924" y="-2291"/>
                          <a:pt x="660290" y="76566"/>
                          <a:pt x="774440" y="15912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8E1851-F56D-8419-E0D6-37AAE404A5F3}"/>
              </a:ext>
            </a:extLst>
          </p:cNvPr>
          <p:cNvSpPr txBox="1"/>
          <p:nvPr/>
        </p:nvSpPr>
        <p:spPr>
          <a:xfrm>
            <a:off x="8082397" y="4781634"/>
            <a:ext cx="2516502" cy="115776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 road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Improvement scheme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Transport Working Group</a:t>
            </a:r>
          </a:p>
        </p:txBody>
      </p:sp>
      <p:pic>
        <p:nvPicPr>
          <p:cNvPr id="67" name="Graphic 66" descr="Boardroom with solid fill">
            <a:extLst>
              <a:ext uri="{FF2B5EF4-FFF2-40B4-BE49-F238E27FC236}">
                <a16:creationId xmlns:a16="http://schemas.microsoft.com/office/drawing/2014/main" id="{D2EC001E-3DDA-BED7-0A91-3C61303B92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520" y="5383948"/>
            <a:ext cx="532800" cy="532800"/>
          </a:xfrm>
          <a:prstGeom prst="rect">
            <a:avLst/>
          </a:prstGeom>
        </p:spPr>
      </p:pic>
      <p:sp>
        <p:nvSpPr>
          <p:cNvPr id="68" name="Free-form: Shape 134">
            <a:extLst>
              <a:ext uri="{FF2B5EF4-FFF2-40B4-BE49-F238E27FC236}">
                <a16:creationId xmlns:a16="http://schemas.microsoft.com/office/drawing/2014/main" id="{F60052F6-64EC-A30B-1291-7B9D4A8A6F2D}"/>
              </a:ext>
            </a:extLst>
          </p:cNvPr>
          <p:cNvSpPr/>
          <p:nvPr/>
        </p:nvSpPr>
        <p:spPr>
          <a:xfrm>
            <a:off x="7102896" y="4814762"/>
            <a:ext cx="752475" cy="153611"/>
          </a:xfrm>
          <a:custGeom>
            <a:avLst/>
            <a:gdLst>
              <a:gd name="connsiteX0" fmla="*/ 0 w 752475"/>
              <a:gd name="connsiteY0" fmla="*/ 105525 h 153611"/>
              <a:gd name="connsiteX1" fmla="*/ 247650 w 752475"/>
              <a:gd name="connsiteY1" fmla="*/ 750 h 153611"/>
              <a:gd name="connsiteX2" fmla="*/ 609600 w 752475"/>
              <a:gd name="connsiteY2" fmla="*/ 153150 h 153611"/>
              <a:gd name="connsiteX3" fmla="*/ 752475 w 752475"/>
              <a:gd name="connsiteY3" fmla="*/ 38850 h 15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153611">
                <a:moveTo>
                  <a:pt x="0" y="105525"/>
                </a:moveTo>
                <a:cubicBezTo>
                  <a:pt x="73025" y="49168"/>
                  <a:pt x="146050" y="-7188"/>
                  <a:pt x="247650" y="750"/>
                </a:cubicBezTo>
                <a:cubicBezTo>
                  <a:pt x="349250" y="8687"/>
                  <a:pt x="525463" y="146800"/>
                  <a:pt x="609600" y="153150"/>
                </a:cubicBezTo>
                <a:cubicBezTo>
                  <a:pt x="693737" y="159500"/>
                  <a:pt x="723106" y="99175"/>
                  <a:pt x="752475" y="3885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B16DCC0F-58D7-C112-D17B-693A22FC02C4}"/>
              </a:ext>
            </a:extLst>
          </p:cNvPr>
          <p:cNvSpPr txBox="1">
            <a:spLocks/>
          </p:cNvSpPr>
          <p:nvPr/>
        </p:nvSpPr>
        <p:spPr>
          <a:xfrm>
            <a:off x="6715076" y="2746065"/>
            <a:ext cx="3789339" cy="17533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400" b="1">
                <a:solidFill>
                  <a:srgbClr val="0058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Typical improvements</a:t>
            </a:r>
          </a:p>
          <a:p>
            <a:pPr>
              <a:buClr>
                <a:srgbClr val="0678A7"/>
              </a:buClr>
            </a:pPr>
            <a:r>
              <a:rPr lang="en-US" sz="1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New and enhanced pedestrian footways and crossings</a:t>
            </a:r>
          </a:p>
          <a:p>
            <a:pPr>
              <a:buClr>
                <a:srgbClr val="0678A7"/>
              </a:buClr>
            </a:pPr>
            <a:r>
              <a:rPr lang="en-US" sz="1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New road surfacing</a:t>
            </a:r>
          </a:p>
          <a:p>
            <a:pPr>
              <a:buClr>
                <a:srgbClr val="0678A7"/>
              </a:buClr>
            </a:pPr>
            <a:r>
              <a:rPr lang="en-US" sz="1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Village gateways</a:t>
            </a:r>
          </a:p>
          <a:p>
            <a:pPr>
              <a:buClr>
                <a:srgbClr val="0678A7"/>
              </a:buClr>
            </a:pPr>
            <a:r>
              <a:rPr lang="en-US" sz="1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Safety improvements and side road visibility</a:t>
            </a:r>
          </a:p>
        </p:txBody>
      </p:sp>
      <p:sp>
        <p:nvSpPr>
          <p:cNvPr id="76" name="Slide Number Placeholder 2">
            <a:extLst>
              <a:ext uri="{FF2B5EF4-FFF2-40B4-BE49-F238E27FC236}">
                <a16:creationId xmlns:a16="http://schemas.microsoft.com/office/drawing/2014/main" id="{499FF7BA-C2A9-46AC-F83E-99B47EEE9456}"/>
              </a:ext>
            </a:extLst>
          </p:cNvPr>
          <p:cNvSpPr txBox="1">
            <a:spLocks/>
          </p:cNvSpPr>
          <p:nvPr/>
        </p:nvSpPr>
        <p:spPr bwMode="auto">
          <a:xfrm>
            <a:off x="11071025" y="6011768"/>
            <a:ext cx="649045" cy="3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33" rtl="0" eaLnBrk="0" latinLnBrk="0" hangingPunct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2D268D-E5DB-4D76-8C43-F544D2039CA0}" type="slidenum">
              <a:rPr lang="en-GB" altLang="en-US" sz="1800" smtClean="0">
                <a:solidFill>
                  <a:srgbClr val="F186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en-GB" altLang="en-US" sz="2400">
              <a:solidFill>
                <a:srgbClr val="F186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BBE8BA-5783-83C9-B1E0-9583F8A467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004" y="652932"/>
            <a:ext cx="6504133" cy="5691886"/>
          </a:xfrm>
          <a:prstGeom prst="rect">
            <a:avLst/>
          </a:prstGeom>
        </p:spPr>
      </p:pic>
      <p:sp>
        <p:nvSpPr>
          <p:cNvPr id="4" name="Free-form: Shape 133">
            <a:extLst>
              <a:ext uri="{FF2B5EF4-FFF2-40B4-BE49-F238E27FC236}">
                <a16:creationId xmlns:a16="http://schemas.microsoft.com/office/drawing/2014/main" id="{22D869D2-89AD-D85B-9979-CC4DF46459DB}"/>
              </a:ext>
            </a:extLst>
          </p:cNvPr>
          <p:cNvSpPr/>
          <p:nvPr/>
        </p:nvSpPr>
        <p:spPr>
          <a:xfrm>
            <a:off x="1979621" y="797560"/>
            <a:ext cx="712659" cy="1608572"/>
          </a:xfrm>
          <a:custGeom>
            <a:avLst/>
            <a:gdLst>
              <a:gd name="connsiteX0" fmla="*/ 0 w 800100"/>
              <a:gd name="connsiteY0" fmla="*/ 0 h 1805940"/>
              <a:gd name="connsiteX1" fmla="*/ 60960 w 800100"/>
              <a:gd name="connsiteY1" fmla="*/ 182880 h 1805940"/>
              <a:gd name="connsiteX2" fmla="*/ 76200 w 800100"/>
              <a:gd name="connsiteY2" fmla="*/ 274320 h 1805940"/>
              <a:gd name="connsiteX3" fmla="*/ 91440 w 800100"/>
              <a:gd name="connsiteY3" fmla="*/ 403860 h 1805940"/>
              <a:gd name="connsiteX4" fmla="*/ 60960 w 800100"/>
              <a:gd name="connsiteY4" fmla="*/ 563880 h 1805940"/>
              <a:gd name="connsiteX5" fmla="*/ 114300 w 800100"/>
              <a:gd name="connsiteY5" fmla="*/ 746760 h 1805940"/>
              <a:gd name="connsiteX6" fmla="*/ 91440 w 800100"/>
              <a:gd name="connsiteY6" fmla="*/ 899160 h 1805940"/>
              <a:gd name="connsiteX7" fmla="*/ 76200 w 800100"/>
              <a:gd name="connsiteY7" fmla="*/ 1005840 h 1805940"/>
              <a:gd name="connsiteX8" fmla="*/ 121920 w 800100"/>
              <a:gd name="connsiteY8" fmla="*/ 1112520 h 1805940"/>
              <a:gd name="connsiteX9" fmla="*/ 160020 w 800100"/>
              <a:gd name="connsiteY9" fmla="*/ 1181100 h 1805940"/>
              <a:gd name="connsiteX10" fmla="*/ 251460 w 800100"/>
              <a:gd name="connsiteY10" fmla="*/ 1310640 h 1805940"/>
              <a:gd name="connsiteX11" fmla="*/ 327660 w 800100"/>
              <a:gd name="connsiteY11" fmla="*/ 1417320 h 1805940"/>
              <a:gd name="connsiteX12" fmla="*/ 411480 w 800100"/>
              <a:gd name="connsiteY12" fmla="*/ 1501140 h 1805940"/>
              <a:gd name="connsiteX13" fmla="*/ 487680 w 800100"/>
              <a:gd name="connsiteY13" fmla="*/ 1569720 h 1805940"/>
              <a:gd name="connsiteX14" fmla="*/ 647700 w 800100"/>
              <a:gd name="connsiteY14" fmla="*/ 1714500 h 1805940"/>
              <a:gd name="connsiteX15" fmla="*/ 800100 w 800100"/>
              <a:gd name="connsiteY15" fmla="*/ 180594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0100" h="1805940">
                <a:moveTo>
                  <a:pt x="0" y="0"/>
                </a:moveTo>
                <a:cubicBezTo>
                  <a:pt x="24130" y="68580"/>
                  <a:pt x="48260" y="137160"/>
                  <a:pt x="60960" y="182880"/>
                </a:cubicBezTo>
                <a:cubicBezTo>
                  <a:pt x="73660" y="228600"/>
                  <a:pt x="71120" y="237490"/>
                  <a:pt x="76200" y="274320"/>
                </a:cubicBezTo>
                <a:cubicBezTo>
                  <a:pt x="81280" y="311150"/>
                  <a:pt x="93980" y="355600"/>
                  <a:pt x="91440" y="403860"/>
                </a:cubicBezTo>
                <a:cubicBezTo>
                  <a:pt x="88900" y="452120"/>
                  <a:pt x="57150" y="506730"/>
                  <a:pt x="60960" y="563880"/>
                </a:cubicBezTo>
                <a:cubicBezTo>
                  <a:pt x="64770" y="621030"/>
                  <a:pt x="109220" y="690880"/>
                  <a:pt x="114300" y="746760"/>
                </a:cubicBezTo>
                <a:cubicBezTo>
                  <a:pt x="119380" y="802640"/>
                  <a:pt x="97790" y="855980"/>
                  <a:pt x="91440" y="899160"/>
                </a:cubicBezTo>
                <a:cubicBezTo>
                  <a:pt x="85090" y="942340"/>
                  <a:pt x="71120" y="970280"/>
                  <a:pt x="76200" y="1005840"/>
                </a:cubicBezTo>
                <a:cubicBezTo>
                  <a:pt x="81280" y="1041400"/>
                  <a:pt x="107950" y="1083310"/>
                  <a:pt x="121920" y="1112520"/>
                </a:cubicBezTo>
                <a:cubicBezTo>
                  <a:pt x="135890" y="1141730"/>
                  <a:pt x="138430" y="1148080"/>
                  <a:pt x="160020" y="1181100"/>
                </a:cubicBezTo>
                <a:cubicBezTo>
                  <a:pt x="181610" y="1214120"/>
                  <a:pt x="223520" y="1271270"/>
                  <a:pt x="251460" y="1310640"/>
                </a:cubicBezTo>
                <a:cubicBezTo>
                  <a:pt x="279400" y="1350010"/>
                  <a:pt x="300990" y="1385570"/>
                  <a:pt x="327660" y="1417320"/>
                </a:cubicBezTo>
                <a:cubicBezTo>
                  <a:pt x="354330" y="1449070"/>
                  <a:pt x="411480" y="1501140"/>
                  <a:pt x="411480" y="1501140"/>
                </a:cubicBezTo>
                <a:cubicBezTo>
                  <a:pt x="438150" y="1526540"/>
                  <a:pt x="448310" y="1534160"/>
                  <a:pt x="487680" y="1569720"/>
                </a:cubicBezTo>
                <a:cubicBezTo>
                  <a:pt x="527050" y="1605280"/>
                  <a:pt x="595630" y="1675130"/>
                  <a:pt x="647700" y="1714500"/>
                </a:cubicBezTo>
                <a:cubicBezTo>
                  <a:pt x="699770" y="1753870"/>
                  <a:pt x="749935" y="1779905"/>
                  <a:pt x="800100" y="180594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-form: Shape 125">
            <a:extLst>
              <a:ext uri="{FF2B5EF4-FFF2-40B4-BE49-F238E27FC236}">
                <a16:creationId xmlns:a16="http://schemas.microsoft.com/office/drawing/2014/main" id="{CAF48843-E3A2-9334-70CD-E3AA24E95542}"/>
              </a:ext>
            </a:extLst>
          </p:cNvPr>
          <p:cNvSpPr/>
          <p:nvPr/>
        </p:nvSpPr>
        <p:spPr>
          <a:xfrm>
            <a:off x="3400236" y="659553"/>
            <a:ext cx="931229" cy="3772565"/>
          </a:xfrm>
          <a:custGeom>
            <a:avLst/>
            <a:gdLst>
              <a:gd name="connsiteX0" fmla="*/ 918409 w 1045489"/>
              <a:gd name="connsiteY0" fmla="*/ 0 h 4235450"/>
              <a:gd name="connsiteX1" fmla="*/ 975559 w 1045489"/>
              <a:gd name="connsiteY1" fmla="*/ 127000 h 4235450"/>
              <a:gd name="connsiteX2" fmla="*/ 988259 w 1045489"/>
              <a:gd name="connsiteY2" fmla="*/ 215900 h 4235450"/>
              <a:gd name="connsiteX3" fmla="*/ 981909 w 1045489"/>
              <a:gd name="connsiteY3" fmla="*/ 304800 h 4235450"/>
              <a:gd name="connsiteX4" fmla="*/ 1026359 w 1045489"/>
              <a:gd name="connsiteY4" fmla="*/ 444500 h 4235450"/>
              <a:gd name="connsiteX5" fmla="*/ 1045409 w 1045489"/>
              <a:gd name="connsiteY5" fmla="*/ 577850 h 4235450"/>
              <a:gd name="connsiteX6" fmla="*/ 1020009 w 1045489"/>
              <a:gd name="connsiteY6" fmla="*/ 673100 h 4235450"/>
              <a:gd name="connsiteX7" fmla="*/ 962859 w 1045489"/>
              <a:gd name="connsiteY7" fmla="*/ 806450 h 4235450"/>
              <a:gd name="connsiteX8" fmla="*/ 912059 w 1045489"/>
              <a:gd name="connsiteY8" fmla="*/ 965200 h 4235450"/>
              <a:gd name="connsiteX9" fmla="*/ 867609 w 1045489"/>
              <a:gd name="connsiteY9" fmla="*/ 1162050 h 4235450"/>
              <a:gd name="connsiteX10" fmla="*/ 823159 w 1045489"/>
              <a:gd name="connsiteY10" fmla="*/ 1365250 h 4235450"/>
              <a:gd name="connsiteX11" fmla="*/ 823159 w 1045489"/>
              <a:gd name="connsiteY11" fmla="*/ 1517650 h 4235450"/>
              <a:gd name="connsiteX12" fmla="*/ 804109 w 1045489"/>
              <a:gd name="connsiteY12" fmla="*/ 1689100 h 4235450"/>
              <a:gd name="connsiteX13" fmla="*/ 804109 w 1045489"/>
              <a:gd name="connsiteY13" fmla="*/ 1828800 h 4235450"/>
              <a:gd name="connsiteX14" fmla="*/ 835859 w 1045489"/>
              <a:gd name="connsiteY14" fmla="*/ 1936750 h 4235450"/>
              <a:gd name="connsiteX15" fmla="*/ 848559 w 1045489"/>
              <a:gd name="connsiteY15" fmla="*/ 2108200 h 4235450"/>
              <a:gd name="connsiteX16" fmla="*/ 816809 w 1045489"/>
              <a:gd name="connsiteY16" fmla="*/ 2247900 h 4235450"/>
              <a:gd name="connsiteX17" fmla="*/ 791409 w 1045489"/>
              <a:gd name="connsiteY17" fmla="*/ 2330450 h 4235450"/>
              <a:gd name="connsiteX18" fmla="*/ 810459 w 1045489"/>
              <a:gd name="connsiteY18" fmla="*/ 2470150 h 4235450"/>
              <a:gd name="connsiteX19" fmla="*/ 797759 w 1045489"/>
              <a:gd name="connsiteY19" fmla="*/ 2616200 h 4235450"/>
              <a:gd name="connsiteX20" fmla="*/ 702509 w 1045489"/>
              <a:gd name="connsiteY20" fmla="*/ 2781300 h 4235450"/>
              <a:gd name="connsiteX21" fmla="*/ 639009 w 1045489"/>
              <a:gd name="connsiteY21" fmla="*/ 2844800 h 4235450"/>
              <a:gd name="connsiteX22" fmla="*/ 588209 w 1045489"/>
              <a:gd name="connsiteY22" fmla="*/ 2870200 h 4235450"/>
              <a:gd name="connsiteX23" fmla="*/ 531059 w 1045489"/>
              <a:gd name="connsiteY23" fmla="*/ 2946400 h 4235450"/>
              <a:gd name="connsiteX24" fmla="*/ 467559 w 1045489"/>
              <a:gd name="connsiteY24" fmla="*/ 3003550 h 4235450"/>
              <a:gd name="connsiteX25" fmla="*/ 385009 w 1045489"/>
              <a:gd name="connsiteY25" fmla="*/ 3067050 h 4235450"/>
              <a:gd name="connsiteX26" fmla="*/ 372309 w 1045489"/>
              <a:gd name="connsiteY26" fmla="*/ 3194050 h 4235450"/>
              <a:gd name="connsiteX27" fmla="*/ 397709 w 1045489"/>
              <a:gd name="connsiteY27" fmla="*/ 3321050 h 4235450"/>
              <a:gd name="connsiteX28" fmla="*/ 353259 w 1045489"/>
              <a:gd name="connsiteY28" fmla="*/ 3422650 h 4235450"/>
              <a:gd name="connsiteX29" fmla="*/ 321509 w 1045489"/>
              <a:gd name="connsiteY29" fmla="*/ 3498850 h 4235450"/>
              <a:gd name="connsiteX30" fmla="*/ 283409 w 1045489"/>
              <a:gd name="connsiteY30" fmla="*/ 3524250 h 4235450"/>
              <a:gd name="connsiteX31" fmla="*/ 251659 w 1045489"/>
              <a:gd name="connsiteY31" fmla="*/ 3644900 h 4235450"/>
              <a:gd name="connsiteX32" fmla="*/ 219909 w 1045489"/>
              <a:gd name="connsiteY32" fmla="*/ 3657600 h 4235450"/>
              <a:gd name="connsiteX33" fmla="*/ 156409 w 1045489"/>
              <a:gd name="connsiteY33" fmla="*/ 3721100 h 4235450"/>
              <a:gd name="connsiteX34" fmla="*/ 111959 w 1045489"/>
              <a:gd name="connsiteY34" fmla="*/ 3727450 h 4235450"/>
              <a:gd name="connsiteX35" fmla="*/ 137359 w 1045489"/>
              <a:gd name="connsiteY35" fmla="*/ 3829050 h 4235450"/>
              <a:gd name="connsiteX36" fmla="*/ 131009 w 1045489"/>
              <a:gd name="connsiteY36" fmla="*/ 3917950 h 4235450"/>
              <a:gd name="connsiteX37" fmla="*/ 124659 w 1045489"/>
              <a:gd name="connsiteY37" fmla="*/ 3968750 h 4235450"/>
              <a:gd name="connsiteX38" fmla="*/ 54809 w 1045489"/>
              <a:gd name="connsiteY38" fmla="*/ 4006850 h 4235450"/>
              <a:gd name="connsiteX39" fmla="*/ 4009 w 1045489"/>
              <a:gd name="connsiteY39" fmla="*/ 4013200 h 4235450"/>
              <a:gd name="connsiteX40" fmla="*/ 4009 w 1045489"/>
              <a:gd name="connsiteY40" fmla="*/ 4108450 h 4235450"/>
              <a:gd name="connsiteX41" fmla="*/ 10359 w 1045489"/>
              <a:gd name="connsiteY41" fmla="*/ 4235450 h 42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5489" h="4235450">
                <a:moveTo>
                  <a:pt x="918409" y="0"/>
                </a:moveTo>
                <a:cubicBezTo>
                  <a:pt x="941163" y="45508"/>
                  <a:pt x="963917" y="91017"/>
                  <a:pt x="975559" y="127000"/>
                </a:cubicBezTo>
                <a:cubicBezTo>
                  <a:pt x="987201" y="162983"/>
                  <a:pt x="987201" y="186267"/>
                  <a:pt x="988259" y="215900"/>
                </a:cubicBezTo>
                <a:cubicBezTo>
                  <a:pt x="989317" y="245533"/>
                  <a:pt x="975559" y="266700"/>
                  <a:pt x="981909" y="304800"/>
                </a:cubicBezTo>
                <a:cubicBezTo>
                  <a:pt x="988259" y="342900"/>
                  <a:pt x="1015776" y="398992"/>
                  <a:pt x="1026359" y="444500"/>
                </a:cubicBezTo>
                <a:cubicBezTo>
                  <a:pt x="1036942" y="490008"/>
                  <a:pt x="1046467" y="539750"/>
                  <a:pt x="1045409" y="577850"/>
                </a:cubicBezTo>
                <a:cubicBezTo>
                  <a:pt x="1044351" y="615950"/>
                  <a:pt x="1033767" y="635000"/>
                  <a:pt x="1020009" y="673100"/>
                </a:cubicBezTo>
                <a:cubicBezTo>
                  <a:pt x="1006251" y="711200"/>
                  <a:pt x="980851" y="757767"/>
                  <a:pt x="962859" y="806450"/>
                </a:cubicBezTo>
                <a:cubicBezTo>
                  <a:pt x="944867" y="855133"/>
                  <a:pt x="927934" y="905933"/>
                  <a:pt x="912059" y="965200"/>
                </a:cubicBezTo>
                <a:cubicBezTo>
                  <a:pt x="896184" y="1024467"/>
                  <a:pt x="882426" y="1095375"/>
                  <a:pt x="867609" y="1162050"/>
                </a:cubicBezTo>
                <a:cubicBezTo>
                  <a:pt x="852792" y="1228725"/>
                  <a:pt x="830567" y="1305983"/>
                  <a:pt x="823159" y="1365250"/>
                </a:cubicBezTo>
                <a:cubicBezTo>
                  <a:pt x="815751" y="1424517"/>
                  <a:pt x="826334" y="1463675"/>
                  <a:pt x="823159" y="1517650"/>
                </a:cubicBezTo>
                <a:cubicBezTo>
                  <a:pt x="819984" y="1571625"/>
                  <a:pt x="807284" y="1637242"/>
                  <a:pt x="804109" y="1689100"/>
                </a:cubicBezTo>
                <a:cubicBezTo>
                  <a:pt x="800934" y="1740958"/>
                  <a:pt x="798817" y="1787525"/>
                  <a:pt x="804109" y="1828800"/>
                </a:cubicBezTo>
                <a:cubicBezTo>
                  <a:pt x="809401" y="1870075"/>
                  <a:pt x="828451" y="1890183"/>
                  <a:pt x="835859" y="1936750"/>
                </a:cubicBezTo>
                <a:cubicBezTo>
                  <a:pt x="843267" y="1983317"/>
                  <a:pt x="851734" y="2056342"/>
                  <a:pt x="848559" y="2108200"/>
                </a:cubicBezTo>
                <a:cubicBezTo>
                  <a:pt x="845384" y="2160058"/>
                  <a:pt x="826334" y="2210858"/>
                  <a:pt x="816809" y="2247900"/>
                </a:cubicBezTo>
                <a:cubicBezTo>
                  <a:pt x="807284" y="2284942"/>
                  <a:pt x="792467" y="2293408"/>
                  <a:pt x="791409" y="2330450"/>
                </a:cubicBezTo>
                <a:cubicBezTo>
                  <a:pt x="790351" y="2367492"/>
                  <a:pt x="809401" y="2422525"/>
                  <a:pt x="810459" y="2470150"/>
                </a:cubicBezTo>
                <a:cubicBezTo>
                  <a:pt x="811517" y="2517775"/>
                  <a:pt x="815751" y="2564342"/>
                  <a:pt x="797759" y="2616200"/>
                </a:cubicBezTo>
                <a:cubicBezTo>
                  <a:pt x="779767" y="2668058"/>
                  <a:pt x="728967" y="2743200"/>
                  <a:pt x="702509" y="2781300"/>
                </a:cubicBezTo>
                <a:cubicBezTo>
                  <a:pt x="676051" y="2819400"/>
                  <a:pt x="658059" y="2829983"/>
                  <a:pt x="639009" y="2844800"/>
                </a:cubicBezTo>
                <a:cubicBezTo>
                  <a:pt x="619959" y="2859617"/>
                  <a:pt x="606201" y="2853267"/>
                  <a:pt x="588209" y="2870200"/>
                </a:cubicBezTo>
                <a:cubicBezTo>
                  <a:pt x="570217" y="2887133"/>
                  <a:pt x="551167" y="2924175"/>
                  <a:pt x="531059" y="2946400"/>
                </a:cubicBezTo>
                <a:cubicBezTo>
                  <a:pt x="510951" y="2968625"/>
                  <a:pt x="491901" y="2983442"/>
                  <a:pt x="467559" y="3003550"/>
                </a:cubicBezTo>
                <a:cubicBezTo>
                  <a:pt x="443217" y="3023658"/>
                  <a:pt x="400884" y="3035300"/>
                  <a:pt x="385009" y="3067050"/>
                </a:cubicBezTo>
                <a:cubicBezTo>
                  <a:pt x="369134" y="3098800"/>
                  <a:pt x="370192" y="3151717"/>
                  <a:pt x="372309" y="3194050"/>
                </a:cubicBezTo>
                <a:cubicBezTo>
                  <a:pt x="374426" y="3236383"/>
                  <a:pt x="400884" y="3282950"/>
                  <a:pt x="397709" y="3321050"/>
                </a:cubicBezTo>
                <a:cubicBezTo>
                  <a:pt x="394534" y="3359150"/>
                  <a:pt x="365959" y="3393017"/>
                  <a:pt x="353259" y="3422650"/>
                </a:cubicBezTo>
                <a:cubicBezTo>
                  <a:pt x="340559" y="3452283"/>
                  <a:pt x="333151" y="3481917"/>
                  <a:pt x="321509" y="3498850"/>
                </a:cubicBezTo>
                <a:cubicBezTo>
                  <a:pt x="309867" y="3515783"/>
                  <a:pt x="295051" y="3499908"/>
                  <a:pt x="283409" y="3524250"/>
                </a:cubicBezTo>
                <a:cubicBezTo>
                  <a:pt x="271767" y="3548592"/>
                  <a:pt x="262242" y="3622675"/>
                  <a:pt x="251659" y="3644900"/>
                </a:cubicBezTo>
                <a:cubicBezTo>
                  <a:pt x="241076" y="3667125"/>
                  <a:pt x="235784" y="3644900"/>
                  <a:pt x="219909" y="3657600"/>
                </a:cubicBezTo>
                <a:cubicBezTo>
                  <a:pt x="204034" y="3670300"/>
                  <a:pt x="174401" y="3709458"/>
                  <a:pt x="156409" y="3721100"/>
                </a:cubicBezTo>
                <a:cubicBezTo>
                  <a:pt x="138417" y="3732742"/>
                  <a:pt x="115134" y="3709458"/>
                  <a:pt x="111959" y="3727450"/>
                </a:cubicBezTo>
                <a:cubicBezTo>
                  <a:pt x="108784" y="3745442"/>
                  <a:pt x="134184" y="3797300"/>
                  <a:pt x="137359" y="3829050"/>
                </a:cubicBezTo>
                <a:cubicBezTo>
                  <a:pt x="140534" y="3860800"/>
                  <a:pt x="133126" y="3894667"/>
                  <a:pt x="131009" y="3917950"/>
                </a:cubicBezTo>
                <a:cubicBezTo>
                  <a:pt x="128892" y="3941233"/>
                  <a:pt x="137359" y="3953933"/>
                  <a:pt x="124659" y="3968750"/>
                </a:cubicBezTo>
                <a:cubicBezTo>
                  <a:pt x="111959" y="3983567"/>
                  <a:pt x="74917" y="3999442"/>
                  <a:pt x="54809" y="4006850"/>
                </a:cubicBezTo>
                <a:cubicBezTo>
                  <a:pt x="34701" y="4014258"/>
                  <a:pt x="12476" y="3996267"/>
                  <a:pt x="4009" y="4013200"/>
                </a:cubicBezTo>
                <a:cubicBezTo>
                  <a:pt x="-4458" y="4030133"/>
                  <a:pt x="2951" y="4071408"/>
                  <a:pt x="4009" y="4108450"/>
                </a:cubicBezTo>
                <a:cubicBezTo>
                  <a:pt x="5067" y="4145492"/>
                  <a:pt x="7713" y="4190471"/>
                  <a:pt x="10359" y="423545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-form: Shape 122">
            <a:extLst>
              <a:ext uri="{FF2B5EF4-FFF2-40B4-BE49-F238E27FC236}">
                <a16:creationId xmlns:a16="http://schemas.microsoft.com/office/drawing/2014/main" id="{68AAF1BD-7075-3D42-BDE0-E9D69A20F493}"/>
              </a:ext>
            </a:extLst>
          </p:cNvPr>
          <p:cNvSpPr/>
          <p:nvPr/>
        </p:nvSpPr>
        <p:spPr>
          <a:xfrm>
            <a:off x="1984146" y="3527155"/>
            <a:ext cx="3116467" cy="2637537"/>
          </a:xfrm>
          <a:custGeom>
            <a:avLst/>
            <a:gdLst>
              <a:gd name="connsiteX0" fmla="*/ 0 w 3498850"/>
              <a:gd name="connsiteY0" fmla="*/ 0 h 2961156"/>
              <a:gd name="connsiteX1" fmla="*/ 120650 w 3498850"/>
              <a:gd name="connsiteY1" fmla="*/ 57150 h 2961156"/>
              <a:gd name="connsiteX2" fmla="*/ 285750 w 3498850"/>
              <a:gd name="connsiteY2" fmla="*/ 114300 h 2961156"/>
              <a:gd name="connsiteX3" fmla="*/ 406400 w 3498850"/>
              <a:gd name="connsiteY3" fmla="*/ 196850 h 2961156"/>
              <a:gd name="connsiteX4" fmla="*/ 539750 w 3498850"/>
              <a:gd name="connsiteY4" fmla="*/ 247650 h 2961156"/>
              <a:gd name="connsiteX5" fmla="*/ 654050 w 3498850"/>
              <a:gd name="connsiteY5" fmla="*/ 336550 h 2961156"/>
              <a:gd name="connsiteX6" fmla="*/ 717550 w 3498850"/>
              <a:gd name="connsiteY6" fmla="*/ 400050 h 2961156"/>
              <a:gd name="connsiteX7" fmla="*/ 825500 w 3498850"/>
              <a:gd name="connsiteY7" fmla="*/ 438150 h 2961156"/>
              <a:gd name="connsiteX8" fmla="*/ 895350 w 3498850"/>
              <a:gd name="connsiteY8" fmla="*/ 482600 h 2961156"/>
              <a:gd name="connsiteX9" fmla="*/ 895350 w 3498850"/>
              <a:gd name="connsiteY9" fmla="*/ 565150 h 2961156"/>
              <a:gd name="connsiteX10" fmla="*/ 889000 w 3498850"/>
              <a:gd name="connsiteY10" fmla="*/ 635000 h 2961156"/>
              <a:gd name="connsiteX11" fmla="*/ 1003300 w 3498850"/>
              <a:gd name="connsiteY11" fmla="*/ 666750 h 2961156"/>
              <a:gd name="connsiteX12" fmla="*/ 1079500 w 3498850"/>
              <a:gd name="connsiteY12" fmla="*/ 685800 h 2961156"/>
              <a:gd name="connsiteX13" fmla="*/ 1187450 w 3498850"/>
              <a:gd name="connsiteY13" fmla="*/ 755650 h 2961156"/>
              <a:gd name="connsiteX14" fmla="*/ 1308100 w 3498850"/>
              <a:gd name="connsiteY14" fmla="*/ 844550 h 2961156"/>
              <a:gd name="connsiteX15" fmla="*/ 1409700 w 3498850"/>
              <a:gd name="connsiteY15" fmla="*/ 939800 h 2961156"/>
              <a:gd name="connsiteX16" fmla="*/ 1498600 w 3498850"/>
              <a:gd name="connsiteY16" fmla="*/ 977900 h 2961156"/>
              <a:gd name="connsiteX17" fmla="*/ 1619250 w 3498850"/>
              <a:gd name="connsiteY17" fmla="*/ 1016000 h 2961156"/>
              <a:gd name="connsiteX18" fmla="*/ 1689100 w 3498850"/>
              <a:gd name="connsiteY18" fmla="*/ 1085850 h 2961156"/>
              <a:gd name="connsiteX19" fmla="*/ 1765300 w 3498850"/>
              <a:gd name="connsiteY19" fmla="*/ 1155700 h 2961156"/>
              <a:gd name="connsiteX20" fmla="*/ 1771650 w 3498850"/>
              <a:gd name="connsiteY20" fmla="*/ 1250950 h 2961156"/>
              <a:gd name="connsiteX21" fmla="*/ 1816100 w 3498850"/>
              <a:gd name="connsiteY21" fmla="*/ 1314450 h 2961156"/>
              <a:gd name="connsiteX22" fmla="*/ 1911350 w 3498850"/>
              <a:gd name="connsiteY22" fmla="*/ 1428750 h 2961156"/>
              <a:gd name="connsiteX23" fmla="*/ 1968500 w 3498850"/>
              <a:gd name="connsiteY23" fmla="*/ 1511300 h 2961156"/>
              <a:gd name="connsiteX24" fmla="*/ 2051050 w 3498850"/>
              <a:gd name="connsiteY24" fmla="*/ 1657350 h 2961156"/>
              <a:gd name="connsiteX25" fmla="*/ 2120900 w 3498850"/>
              <a:gd name="connsiteY25" fmla="*/ 1739900 h 2961156"/>
              <a:gd name="connsiteX26" fmla="*/ 2235200 w 3498850"/>
              <a:gd name="connsiteY26" fmla="*/ 1841500 h 2961156"/>
              <a:gd name="connsiteX27" fmla="*/ 2311400 w 3498850"/>
              <a:gd name="connsiteY27" fmla="*/ 1949450 h 2961156"/>
              <a:gd name="connsiteX28" fmla="*/ 2330450 w 3498850"/>
              <a:gd name="connsiteY28" fmla="*/ 2038350 h 2961156"/>
              <a:gd name="connsiteX29" fmla="*/ 2286000 w 3498850"/>
              <a:gd name="connsiteY29" fmla="*/ 2114550 h 2961156"/>
              <a:gd name="connsiteX30" fmla="*/ 2222500 w 3498850"/>
              <a:gd name="connsiteY30" fmla="*/ 2247900 h 2961156"/>
              <a:gd name="connsiteX31" fmla="*/ 2184400 w 3498850"/>
              <a:gd name="connsiteY31" fmla="*/ 2286000 h 2961156"/>
              <a:gd name="connsiteX32" fmla="*/ 2298700 w 3498850"/>
              <a:gd name="connsiteY32" fmla="*/ 2330450 h 2961156"/>
              <a:gd name="connsiteX33" fmla="*/ 2482850 w 3498850"/>
              <a:gd name="connsiteY33" fmla="*/ 2317750 h 2961156"/>
              <a:gd name="connsiteX34" fmla="*/ 2590800 w 3498850"/>
              <a:gd name="connsiteY34" fmla="*/ 2336800 h 2961156"/>
              <a:gd name="connsiteX35" fmla="*/ 2647950 w 3498850"/>
              <a:gd name="connsiteY35" fmla="*/ 2457450 h 2961156"/>
              <a:gd name="connsiteX36" fmla="*/ 2686050 w 3498850"/>
              <a:gd name="connsiteY36" fmla="*/ 2546350 h 2961156"/>
              <a:gd name="connsiteX37" fmla="*/ 2717800 w 3498850"/>
              <a:gd name="connsiteY37" fmla="*/ 2628900 h 2961156"/>
              <a:gd name="connsiteX38" fmla="*/ 2762250 w 3498850"/>
              <a:gd name="connsiteY38" fmla="*/ 2755900 h 2961156"/>
              <a:gd name="connsiteX39" fmla="*/ 2806700 w 3498850"/>
              <a:gd name="connsiteY39" fmla="*/ 2870200 h 2961156"/>
              <a:gd name="connsiteX40" fmla="*/ 2838450 w 3498850"/>
              <a:gd name="connsiteY40" fmla="*/ 2908300 h 2961156"/>
              <a:gd name="connsiteX41" fmla="*/ 2927350 w 3498850"/>
              <a:gd name="connsiteY41" fmla="*/ 2959100 h 2961156"/>
              <a:gd name="connsiteX42" fmla="*/ 3111500 w 3498850"/>
              <a:gd name="connsiteY42" fmla="*/ 2946400 h 2961156"/>
              <a:gd name="connsiteX43" fmla="*/ 3244850 w 3498850"/>
              <a:gd name="connsiteY43" fmla="*/ 2901950 h 2961156"/>
              <a:gd name="connsiteX44" fmla="*/ 3314700 w 3498850"/>
              <a:gd name="connsiteY44" fmla="*/ 2857500 h 2961156"/>
              <a:gd name="connsiteX45" fmla="*/ 3409950 w 3498850"/>
              <a:gd name="connsiteY45" fmla="*/ 2844800 h 2961156"/>
              <a:gd name="connsiteX46" fmla="*/ 3498850 w 3498850"/>
              <a:gd name="connsiteY46" fmla="*/ 2800350 h 296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498850" h="2961156">
                <a:moveTo>
                  <a:pt x="0" y="0"/>
                </a:moveTo>
                <a:cubicBezTo>
                  <a:pt x="36512" y="19050"/>
                  <a:pt x="73025" y="38100"/>
                  <a:pt x="120650" y="57150"/>
                </a:cubicBezTo>
                <a:cubicBezTo>
                  <a:pt x="168275" y="76200"/>
                  <a:pt x="238125" y="91017"/>
                  <a:pt x="285750" y="114300"/>
                </a:cubicBezTo>
                <a:cubicBezTo>
                  <a:pt x="333375" y="137583"/>
                  <a:pt x="364067" y="174625"/>
                  <a:pt x="406400" y="196850"/>
                </a:cubicBezTo>
                <a:cubicBezTo>
                  <a:pt x="448733" y="219075"/>
                  <a:pt x="498475" y="224367"/>
                  <a:pt x="539750" y="247650"/>
                </a:cubicBezTo>
                <a:cubicBezTo>
                  <a:pt x="581025" y="270933"/>
                  <a:pt x="624417" y="311150"/>
                  <a:pt x="654050" y="336550"/>
                </a:cubicBezTo>
                <a:cubicBezTo>
                  <a:pt x="683683" y="361950"/>
                  <a:pt x="688975" y="383117"/>
                  <a:pt x="717550" y="400050"/>
                </a:cubicBezTo>
                <a:cubicBezTo>
                  <a:pt x="746125" y="416983"/>
                  <a:pt x="795867" y="424392"/>
                  <a:pt x="825500" y="438150"/>
                </a:cubicBezTo>
                <a:cubicBezTo>
                  <a:pt x="855133" y="451908"/>
                  <a:pt x="883708" y="461433"/>
                  <a:pt x="895350" y="482600"/>
                </a:cubicBezTo>
                <a:cubicBezTo>
                  <a:pt x="906992" y="503767"/>
                  <a:pt x="896408" y="539750"/>
                  <a:pt x="895350" y="565150"/>
                </a:cubicBezTo>
                <a:cubicBezTo>
                  <a:pt x="894292" y="590550"/>
                  <a:pt x="871008" y="618067"/>
                  <a:pt x="889000" y="635000"/>
                </a:cubicBezTo>
                <a:cubicBezTo>
                  <a:pt x="906992" y="651933"/>
                  <a:pt x="971550" y="658283"/>
                  <a:pt x="1003300" y="666750"/>
                </a:cubicBezTo>
                <a:cubicBezTo>
                  <a:pt x="1035050" y="675217"/>
                  <a:pt x="1048808" y="670983"/>
                  <a:pt x="1079500" y="685800"/>
                </a:cubicBezTo>
                <a:cubicBezTo>
                  <a:pt x="1110192" y="700617"/>
                  <a:pt x="1149350" y="729192"/>
                  <a:pt x="1187450" y="755650"/>
                </a:cubicBezTo>
                <a:cubicBezTo>
                  <a:pt x="1225550" y="782108"/>
                  <a:pt x="1271058" y="813858"/>
                  <a:pt x="1308100" y="844550"/>
                </a:cubicBezTo>
                <a:cubicBezTo>
                  <a:pt x="1345142" y="875242"/>
                  <a:pt x="1377950" y="917575"/>
                  <a:pt x="1409700" y="939800"/>
                </a:cubicBezTo>
                <a:cubicBezTo>
                  <a:pt x="1441450" y="962025"/>
                  <a:pt x="1463675" y="965200"/>
                  <a:pt x="1498600" y="977900"/>
                </a:cubicBezTo>
                <a:cubicBezTo>
                  <a:pt x="1533525" y="990600"/>
                  <a:pt x="1587500" y="998008"/>
                  <a:pt x="1619250" y="1016000"/>
                </a:cubicBezTo>
                <a:cubicBezTo>
                  <a:pt x="1651000" y="1033992"/>
                  <a:pt x="1664758" y="1062567"/>
                  <a:pt x="1689100" y="1085850"/>
                </a:cubicBezTo>
                <a:cubicBezTo>
                  <a:pt x="1713442" y="1109133"/>
                  <a:pt x="1751542" y="1128183"/>
                  <a:pt x="1765300" y="1155700"/>
                </a:cubicBezTo>
                <a:cubicBezTo>
                  <a:pt x="1779058" y="1183217"/>
                  <a:pt x="1763183" y="1224492"/>
                  <a:pt x="1771650" y="1250950"/>
                </a:cubicBezTo>
                <a:cubicBezTo>
                  <a:pt x="1780117" y="1277408"/>
                  <a:pt x="1792817" y="1284817"/>
                  <a:pt x="1816100" y="1314450"/>
                </a:cubicBezTo>
                <a:cubicBezTo>
                  <a:pt x="1839383" y="1344083"/>
                  <a:pt x="1885950" y="1395942"/>
                  <a:pt x="1911350" y="1428750"/>
                </a:cubicBezTo>
                <a:cubicBezTo>
                  <a:pt x="1936750" y="1461558"/>
                  <a:pt x="1945217" y="1473200"/>
                  <a:pt x="1968500" y="1511300"/>
                </a:cubicBezTo>
                <a:cubicBezTo>
                  <a:pt x="1991783" y="1549400"/>
                  <a:pt x="2025650" y="1619250"/>
                  <a:pt x="2051050" y="1657350"/>
                </a:cubicBezTo>
                <a:cubicBezTo>
                  <a:pt x="2076450" y="1695450"/>
                  <a:pt x="2090208" y="1709208"/>
                  <a:pt x="2120900" y="1739900"/>
                </a:cubicBezTo>
                <a:cubicBezTo>
                  <a:pt x="2151592" y="1770592"/>
                  <a:pt x="2203450" y="1806575"/>
                  <a:pt x="2235200" y="1841500"/>
                </a:cubicBezTo>
                <a:cubicBezTo>
                  <a:pt x="2266950" y="1876425"/>
                  <a:pt x="2295525" y="1916642"/>
                  <a:pt x="2311400" y="1949450"/>
                </a:cubicBezTo>
                <a:cubicBezTo>
                  <a:pt x="2327275" y="1982258"/>
                  <a:pt x="2334683" y="2010833"/>
                  <a:pt x="2330450" y="2038350"/>
                </a:cubicBezTo>
                <a:cubicBezTo>
                  <a:pt x="2326217" y="2065867"/>
                  <a:pt x="2303992" y="2079625"/>
                  <a:pt x="2286000" y="2114550"/>
                </a:cubicBezTo>
                <a:cubicBezTo>
                  <a:pt x="2268008" y="2149475"/>
                  <a:pt x="2239433" y="2219325"/>
                  <a:pt x="2222500" y="2247900"/>
                </a:cubicBezTo>
                <a:cubicBezTo>
                  <a:pt x="2205567" y="2276475"/>
                  <a:pt x="2171700" y="2272242"/>
                  <a:pt x="2184400" y="2286000"/>
                </a:cubicBezTo>
                <a:cubicBezTo>
                  <a:pt x="2197100" y="2299758"/>
                  <a:pt x="2248958" y="2325158"/>
                  <a:pt x="2298700" y="2330450"/>
                </a:cubicBezTo>
                <a:cubicBezTo>
                  <a:pt x="2348442" y="2335742"/>
                  <a:pt x="2434167" y="2316692"/>
                  <a:pt x="2482850" y="2317750"/>
                </a:cubicBezTo>
                <a:cubicBezTo>
                  <a:pt x="2531533" y="2318808"/>
                  <a:pt x="2563283" y="2313517"/>
                  <a:pt x="2590800" y="2336800"/>
                </a:cubicBezTo>
                <a:cubicBezTo>
                  <a:pt x="2618317" y="2360083"/>
                  <a:pt x="2632075" y="2422525"/>
                  <a:pt x="2647950" y="2457450"/>
                </a:cubicBezTo>
                <a:cubicBezTo>
                  <a:pt x="2663825" y="2492375"/>
                  <a:pt x="2674408" y="2517775"/>
                  <a:pt x="2686050" y="2546350"/>
                </a:cubicBezTo>
                <a:cubicBezTo>
                  <a:pt x="2697692" y="2574925"/>
                  <a:pt x="2705100" y="2593975"/>
                  <a:pt x="2717800" y="2628900"/>
                </a:cubicBezTo>
                <a:cubicBezTo>
                  <a:pt x="2730500" y="2663825"/>
                  <a:pt x="2747433" y="2715683"/>
                  <a:pt x="2762250" y="2755900"/>
                </a:cubicBezTo>
                <a:cubicBezTo>
                  <a:pt x="2777067" y="2796117"/>
                  <a:pt x="2794000" y="2844800"/>
                  <a:pt x="2806700" y="2870200"/>
                </a:cubicBezTo>
                <a:cubicBezTo>
                  <a:pt x="2819400" y="2895600"/>
                  <a:pt x="2818342" y="2893483"/>
                  <a:pt x="2838450" y="2908300"/>
                </a:cubicBezTo>
                <a:cubicBezTo>
                  <a:pt x="2858558" y="2923117"/>
                  <a:pt x="2881842" y="2952750"/>
                  <a:pt x="2927350" y="2959100"/>
                </a:cubicBezTo>
                <a:cubicBezTo>
                  <a:pt x="2972858" y="2965450"/>
                  <a:pt x="3058583" y="2955925"/>
                  <a:pt x="3111500" y="2946400"/>
                </a:cubicBezTo>
                <a:cubicBezTo>
                  <a:pt x="3164417" y="2936875"/>
                  <a:pt x="3210983" y="2916767"/>
                  <a:pt x="3244850" y="2901950"/>
                </a:cubicBezTo>
                <a:cubicBezTo>
                  <a:pt x="3278717" y="2887133"/>
                  <a:pt x="3287183" y="2867025"/>
                  <a:pt x="3314700" y="2857500"/>
                </a:cubicBezTo>
                <a:cubicBezTo>
                  <a:pt x="3342217" y="2847975"/>
                  <a:pt x="3379258" y="2854325"/>
                  <a:pt x="3409950" y="2844800"/>
                </a:cubicBezTo>
                <a:cubicBezTo>
                  <a:pt x="3440642" y="2835275"/>
                  <a:pt x="3469746" y="2817812"/>
                  <a:pt x="3498850" y="280035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-form: Shape 121">
            <a:extLst>
              <a:ext uri="{FF2B5EF4-FFF2-40B4-BE49-F238E27FC236}">
                <a16:creationId xmlns:a16="http://schemas.microsoft.com/office/drawing/2014/main" id="{1D8B7A82-79D2-C732-13DC-21E9AC3D13EB}"/>
              </a:ext>
            </a:extLst>
          </p:cNvPr>
          <p:cNvSpPr/>
          <p:nvPr/>
        </p:nvSpPr>
        <p:spPr>
          <a:xfrm>
            <a:off x="1059562" y="756837"/>
            <a:ext cx="3193779" cy="5110780"/>
          </a:xfrm>
          <a:custGeom>
            <a:avLst/>
            <a:gdLst>
              <a:gd name="connsiteX0" fmla="*/ 11868 w 3585648"/>
              <a:gd name="connsiteY0" fmla="*/ 5737860 h 5737860"/>
              <a:gd name="connsiteX1" fmla="*/ 4248 w 3585648"/>
              <a:gd name="connsiteY1" fmla="*/ 5623560 h 5737860"/>
              <a:gd name="connsiteX2" fmla="*/ 4248 w 3585648"/>
              <a:gd name="connsiteY2" fmla="*/ 5219700 h 5737860"/>
              <a:gd name="connsiteX3" fmla="*/ 57588 w 3585648"/>
              <a:gd name="connsiteY3" fmla="*/ 4945380 h 5737860"/>
              <a:gd name="connsiteX4" fmla="*/ 118548 w 3585648"/>
              <a:gd name="connsiteY4" fmla="*/ 4693920 h 5737860"/>
              <a:gd name="connsiteX5" fmla="*/ 156648 w 3585648"/>
              <a:gd name="connsiteY5" fmla="*/ 4594860 h 5737860"/>
              <a:gd name="connsiteX6" fmla="*/ 255708 w 3585648"/>
              <a:gd name="connsiteY6" fmla="*/ 4480560 h 5737860"/>
              <a:gd name="connsiteX7" fmla="*/ 385248 w 3585648"/>
              <a:gd name="connsiteY7" fmla="*/ 4251960 h 5737860"/>
              <a:gd name="connsiteX8" fmla="*/ 423348 w 3585648"/>
              <a:gd name="connsiteY8" fmla="*/ 4069080 h 5737860"/>
              <a:gd name="connsiteX9" fmla="*/ 507168 w 3585648"/>
              <a:gd name="connsiteY9" fmla="*/ 3794760 h 5737860"/>
              <a:gd name="connsiteX10" fmla="*/ 575748 w 3585648"/>
              <a:gd name="connsiteY10" fmla="*/ 3672840 h 5737860"/>
              <a:gd name="connsiteX11" fmla="*/ 636708 w 3585648"/>
              <a:gd name="connsiteY11" fmla="*/ 3619500 h 5737860"/>
              <a:gd name="connsiteX12" fmla="*/ 766248 w 3585648"/>
              <a:gd name="connsiteY12" fmla="*/ 3459480 h 5737860"/>
              <a:gd name="connsiteX13" fmla="*/ 827208 w 3585648"/>
              <a:gd name="connsiteY13" fmla="*/ 3329940 h 5737860"/>
              <a:gd name="connsiteX14" fmla="*/ 911028 w 3585648"/>
              <a:gd name="connsiteY14" fmla="*/ 3162300 h 5737860"/>
              <a:gd name="connsiteX15" fmla="*/ 941508 w 3585648"/>
              <a:gd name="connsiteY15" fmla="*/ 3108960 h 5737860"/>
              <a:gd name="connsiteX16" fmla="*/ 1010088 w 3585648"/>
              <a:gd name="connsiteY16" fmla="*/ 3093720 h 5737860"/>
              <a:gd name="connsiteX17" fmla="*/ 1071048 w 3585648"/>
              <a:gd name="connsiteY17" fmla="*/ 3108960 h 5737860"/>
              <a:gd name="connsiteX18" fmla="*/ 1124388 w 3585648"/>
              <a:gd name="connsiteY18" fmla="*/ 3063240 h 5737860"/>
              <a:gd name="connsiteX19" fmla="*/ 1132008 w 3585648"/>
              <a:gd name="connsiteY19" fmla="*/ 2979420 h 5737860"/>
              <a:gd name="connsiteX20" fmla="*/ 1170108 w 3585648"/>
              <a:gd name="connsiteY20" fmla="*/ 2887980 h 5737860"/>
              <a:gd name="connsiteX21" fmla="*/ 1231068 w 3585648"/>
              <a:gd name="connsiteY21" fmla="*/ 2804160 h 5737860"/>
              <a:gd name="connsiteX22" fmla="*/ 1330128 w 3585648"/>
              <a:gd name="connsiteY22" fmla="*/ 2697480 h 5737860"/>
              <a:gd name="connsiteX23" fmla="*/ 1474908 w 3585648"/>
              <a:gd name="connsiteY23" fmla="*/ 2529840 h 5737860"/>
              <a:gd name="connsiteX24" fmla="*/ 1558728 w 3585648"/>
              <a:gd name="connsiteY24" fmla="*/ 2430780 h 5737860"/>
              <a:gd name="connsiteX25" fmla="*/ 1612068 w 3585648"/>
              <a:gd name="connsiteY25" fmla="*/ 2286000 h 5737860"/>
              <a:gd name="connsiteX26" fmla="*/ 1703508 w 3585648"/>
              <a:gd name="connsiteY26" fmla="*/ 2103120 h 5737860"/>
              <a:gd name="connsiteX27" fmla="*/ 1756848 w 3585648"/>
              <a:gd name="connsiteY27" fmla="*/ 1958340 h 5737860"/>
              <a:gd name="connsiteX28" fmla="*/ 1863528 w 3585648"/>
              <a:gd name="connsiteY28" fmla="*/ 1767840 h 5737860"/>
              <a:gd name="connsiteX29" fmla="*/ 1977828 w 3585648"/>
              <a:gd name="connsiteY29" fmla="*/ 1592580 h 5737860"/>
              <a:gd name="connsiteX30" fmla="*/ 2130228 w 3585648"/>
              <a:gd name="connsiteY30" fmla="*/ 1417320 h 5737860"/>
              <a:gd name="connsiteX31" fmla="*/ 2275008 w 3585648"/>
              <a:gd name="connsiteY31" fmla="*/ 1264920 h 5737860"/>
              <a:gd name="connsiteX32" fmla="*/ 2419788 w 3585648"/>
              <a:gd name="connsiteY32" fmla="*/ 1135380 h 5737860"/>
              <a:gd name="connsiteX33" fmla="*/ 2556948 w 3585648"/>
              <a:gd name="connsiteY33" fmla="*/ 1074420 h 5737860"/>
              <a:gd name="connsiteX34" fmla="*/ 2648388 w 3585648"/>
              <a:gd name="connsiteY34" fmla="*/ 960120 h 5737860"/>
              <a:gd name="connsiteX35" fmla="*/ 2732208 w 3585648"/>
              <a:gd name="connsiteY35" fmla="*/ 807720 h 5737860"/>
              <a:gd name="connsiteX36" fmla="*/ 2831268 w 3585648"/>
              <a:gd name="connsiteY36" fmla="*/ 678180 h 5737860"/>
              <a:gd name="connsiteX37" fmla="*/ 3037008 w 3585648"/>
              <a:gd name="connsiteY37" fmla="*/ 563880 h 5737860"/>
              <a:gd name="connsiteX38" fmla="*/ 3120828 w 3585648"/>
              <a:gd name="connsiteY38" fmla="*/ 510540 h 5737860"/>
              <a:gd name="connsiteX39" fmla="*/ 3296088 w 3585648"/>
              <a:gd name="connsiteY39" fmla="*/ 381000 h 5737860"/>
              <a:gd name="connsiteX40" fmla="*/ 3402768 w 3585648"/>
              <a:gd name="connsiteY40" fmla="*/ 243840 h 5737860"/>
              <a:gd name="connsiteX41" fmla="*/ 3517068 w 3585648"/>
              <a:gd name="connsiteY41" fmla="*/ 114300 h 5737860"/>
              <a:gd name="connsiteX42" fmla="*/ 3570408 w 3585648"/>
              <a:gd name="connsiteY42" fmla="*/ 53340 h 5737860"/>
              <a:gd name="connsiteX43" fmla="*/ 3585648 w 3585648"/>
              <a:gd name="connsiteY43" fmla="*/ 0 h 573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85648" h="5737860">
                <a:moveTo>
                  <a:pt x="11868" y="5737860"/>
                </a:moveTo>
                <a:cubicBezTo>
                  <a:pt x="8693" y="5723890"/>
                  <a:pt x="5518" y="5709920"/>
                  <a:pt x="4248" y="5623560"/>
                </a:cubicBezTo>
                <a:cubicBezTo>
                  <a:pt x="2978" y="5537200"/>
                  <a:pt x="-4642" y="5332730"/>
                  <a:pt x="4248" y="5219700"/>
                </a:cubicBezTo>
                <a:cubicBezTo>
                  <a:pt x="13138" y="5106670"/>
                  <a:pt x="38538" y="5033010"/>
                  <a:pt x="57588" y="4945380"/>
                </a:cubicBezTo>
                <a:cubicBezTo>
                  <a:pt x="76638" y="4857750"/>
                  <a:pt x="102038" y="4752340"/>
                  <a:pt x="118548" y="4693920"/>
                </a:cubicBezTo>
                <a:cubicBezTo>
                  <a:pt x="135058" y="4635500"/>
                  <a:pt x="133788" y="4630420"/>
                  <a:pt x="156648" y="4594860"/>
                </a:cubicBezTo>
                <a:cubicBezTo>
                  <a:pt x="179508" y="4559300"/>
                  <a:pt x="217608" y="4537710"/>
                  <a:pt x="255708" y="4480560"/>
                </a:cubicBezTo>
                <a:cubicBezTo>
                  <a:pt x="293808" y="4423410"/>
                  <a:pt x="357308" y="4320540"/>
                  <a:pt x="385248" y="4251960"/>
                </a:cubicBezTo>
                <a:cubicBezTo>
                  <a:pt x="413188" y="4183380"/>
                  <a:pt x="403028" y="4145280"/>
                  <a:pt x="423348" y="4069080"/>
                </a:cubicBezTo>
                <a:cubicBezTo>
                  <a:pt x="443668" y="3992880"/>
                  <a:pt x="481768" y="3860800"/>
                  <a:pt x="507168" y="3794760"/>
                </a:cubicBezTo>
                <a:cubicBezTo>
                  <a:pt x="532568" y="3728720"/>
                  <a:pt x="554158" y="3702050"/>
                  <a:pt x="575748" y="3672840"/>
                </a:cubicBezTo>
                <a:cubicBezTo>
                  <a:pt x="597338" y="3643630"/>
                  <a:pt x="604958" y="3655060"/>
                  <a:pt x="636708" y="3619500"/>
                </a:cubicBezTo>
                <a:cubicBezTo>
                  <a:pt x="668458" y="3583940"/>
                  <a:pt x="734498" y="3507740"/>
                  <a:pt x="766248" y="3459480"/>
                </a:cubicBezTo>
                <a:cubicBezTo>
                  <a:pt x="797998" y="3411220"/>
                  <a:pt x="803078" y="3379470"/>
                  <a:pt x="827208" y="3329940"/>
                </a:cubicBezTo>
                <a:cubicBezTo>
                  <a:pt x="851338" y="3280410"/>
                  <a:pt x="891978" y="3199130"/>
                  <a:pt x="911028" y="3162300"/>
                </a:cubicBezTo>
                <a:cubicBezTo>
                  <a:pt x="930078" y="3125470"/>
                  <a:pt x="924998" y="3120390"/>
                  <a:pt x="941508" y="3108960"/>
                </a:cubicBezTo>
                <a:cubicBezTo>
                  <a:pt x="958018" y="3097530"/>
                  <a:pt x="988498" y="3093720"/>
                  <a:pt x="1010088" y="3093720"/>
                </a:cubicBezTo>
                <a:cubicBezTo>
                  <a:pt x="1031678" y="3093720"/>
                  <a:pt x="1051998" y="3114040"/>
                  <a:pt x="1071048" y="3108960"/>
                </a:cubicBezTo>
                <a:cubicBezTo>
                  <a:pt x="1090098" y="3103880"/>
                  <a:pt x="1114228" y="3084830"/>
                  <a:pt x="1124388" y="3063240"/>
                </a:cubicBezTo>
                <a:cubicBezTo>
                  <a:pt x="1134548" y="3041650"/>
                  <a:pt x="1124388" y="3008630"/>
                  <a:pt x="1132008" y="2979420"/>
                </a:cubicBezTo>
                <a:cubicBezTo>
                  <a:pt x="1139628" y="2950210"/>
                  <a:pt x="1153598" y="2917190"/>
                  <a:pt x="1170108" y="2887980"/>
                </a:cubicBezTo>
                <a:cubicBezTo>
                  <a:pt x="1186618" y="2858770"/>
                  <a:pt x="1204398" y="2835910"/>
                  <a:pt x="1231068" y="2804160"/>
                </a:cubicBezTo>
                <a:cubicBezTo>
                  <a:pt x="1257738" y="2772410"/>
                  <a:pt x="1289488" y="2743200"/>
                  <a:pt x="1330128" y="2697480"/>
                </a:cubicBezTo>
                <a:cubicBezTo>
                  <a:pt x="1370768" y="2651760"/>
                  <a:pt x="1436808" y="2574290"/>
                  <a:pt x="1474908" y="2529840"/>
                </a:cubicBezTo>
                <a:cubicBezTo>
                  <a:pt x="1513008" y="2485390"/>
                  <a:pt x="1535868" y="2471420"/>
                  <a:pt x="1558728" y="2430780"/>
                </a:cubicBezTo>
                <a:cubicBezTo>
                  <a:pt x="1581588" y="2390140"/>
                  <a:pt x="1587938" y="2340610"/>
                  <a:pt x="1612068" y="2286000"/>
                </a:cubicBezTo>
                <a:cubicBezTo>
                  <a:pt x="1636198" y="2231390"/>
                  <a:pt x="1679378" y="2157730"/>
                  <a:pt x="1703508" y="2103120"/>
                </a:cubicBezTo>
                <a:cubicBezTo>
                  <a:pt x="1727638" y="2048510"/>
                  <a:pt x="1730178" y="2014220"/>
                  <a:pt x="1756848" y="1958340"/>
                </a:cubicBezTo>
                <a:cubicBezTo>
                  <a:pt x="1783518" y="1902460"/>
                  <a:pt x="1826698" y="1828800"/>
                  <a:pt x="1863528" y="1767840"/>
                </a:cubicBezTo>
                <a:cubicBezTo>
                  <a:pt x="1900358" y="1706880"/>
                  <a:pt x="1933378" y="1651000"/>
                  <a:pt x="1977828" y="1592580"/>
                </a:cubicBezTo>
                <a:cubicBezTo>
                  <a:pt x="2022278" y="1534160"/>
                  <a:pt x="2080698" y="1471930"/>
                  <a:pt x="2130228" y="1417320"/>
                </a:cubicBezTo>
                <a:cubicBezTo>
                  <a:pt x="2179758" y="1362710"/>
                  <a:pt x="2226748" y="1311910"/>
                  <a:pt x="2275008" y="1264920"/>
                </a:cubicBezTo>
                <a:cubicBezTo>
                  <a:pt x="2323268" y="1217930"/>
                  <a:pt x="2372798" y="1167130"/>
                  <a:pt x="2419788" y="1135380"/>
                </a:cubicBezTo>
                <a:cubicBezTo>
                  <a:pt x="2466778" y="1103630"/>
                  <a:pt x="2518848" y="1103630"/>
                  <a:pt x="2556948" y="1074420"/>
                </a:cubicBezTo>
                <a:cubicBezTo>
                  <a:pt x="2595048" y="1045210"/>
                  <a:pt x="2619178" y="1004570"/>
                  <a:pt x="2648388" y="960120"/>
                </a:cubicBezTo>
                <a:cubicBezTo>
                  <a:pt x="2677598" y="915670"/>
                  <a:pt x="2701728" y="854710"/>
                  <a:pt x="2732208" y="807720"/>
                </a:cubicBezTo>
                <a:cubicBezTo>
                  <a:pt x="2762688" y="760730"/>
                  <a:pt x="2780468" y="718820"/>
                  <a:pt x="2831268" y="678180"/>
                </a:cubicBezTo>
                <a:cubicBezTo>
                  <a:pt x="2882068" y="637540"/>
                  <a:pt x="3037008" y="563880"/>
                  <a:pt x="3037008" y="563880"/>
                </a:cubicBezTo>
                <a:cubicBezTo>
                  <a:pt x="3085268" y="535940"/>
                  <a:pt x="3077648" y="541020"/>
                  <a:pt x="3120828" y="510540"/>
                </a:cubicBezTo>
                <a:cubicBezTo>
                  <a:pt x="3164008" y="480060"/>
                  <a:pt x="3249098" y="425450"/>
                  <a:pt x="3296088" y="381000"/>
                </a:cubicBezTo>
                <a:cubicBezTo>
                  <a:pt x="3343078" y="336550"/>
                  <a:pt x="3365938" y="288290"/>
                  <a:pt x="3402768" y="243840"/>
                </a:cubicBezTo>
                <a:cubicBezTo>
                  <a:pt x="3439598" y="199390"/>
                  <a:pt x="3489128" y="146050"/>
                  <a:pt x="3517068" y="114300"/>
                </a:cubicBezTo>
                <a:cubicBezTo>
                  <a:pt x="3545008" y="82550"/>
                  <a:pt x="3558978" y="72390"/>
                  <a:pt x="3570408" y="53340"/>
                </a:cubicBezTo>
                <a:cubicBezTo>
                  <a:pt x="3581838" y="34290"/>
                  <a:pt x="3583743" y="17145"/>
                  <a:pt x="3585648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6216ED-E7A0-66AE-2463-196E8CF6A73C}"/>
              </a:ext>
            </a:extLst>
          </p:cNvPr>
          <p:cNvCxnSpPr>
            <a:cxnSpLocks/>
          </p:cNvCxnSpPr>
          <p:nvPr/>
        </p:nvCxnSpPr>
        <p:spPr>
          <a:xfrm flipH="1" flipV="1">
            <a:off x="2089872" y="4388928"/>
            <a:ext cx="1096231" cy="7190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-form: Shape 77">
            <a:extLst>
              <a:ext uri="{FF2B5EF4-FFF2-40B4-BE49-F238E27FC236}">
                <a16:creationId xmlns:a16="http://schemas.microsoft.com/office/drawing/2014/main" id="{10C3B4B4-5267-0DCA-1278-89579E06B349}"/>
              </a:ext>
            </a:extLst>
          </p:cNvPr>
          <p:cNvSpPr/>
          <p:nvPr/>
        </p:nvSpPr>
        <p:spPr>
          <a:xfrm>
            <a:off x="4267331" y="901723"/>
            <a:ext cx="60657" cy="423855"/>
          </a:xfrm>
          <a:custGeom>
            <a:avLst/>
            <a:gdLst>
              <a:gd name="connsiteX0" fmla="*/ 0 w 68099"/>
              <a:gd name="connsiteY0" fmla="*/ 0 h 475861"/>
              <a:gd name="connsiteX1" fmla="*/ 55983 w 68099"/>
              <a:gd name="connsiteY1" fmla="*/ 205273 h 475861"/>
              <a:gd name="connsiteX2" fmla="*/ 65314 w 68099"/>
              <a:gd name="connsiteY2" fmla="*/ 326571 h 475861"/>
              <a:gd name="connsiteX3" fmla="*/ 18661 w 68099"/>
              <a:gd name="connsiteY3" fmla="*/ 438538 h 475861"/>
              <a:gd name="connsiteX4" fmla="*/ 0 w 68099"/>
              <a:gd name="connsiteY4" fmla="*/ 475861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99" h="475861">
                <a:moveTo>
                  <a:pt x="0" y="0"/>
                </a:moveTo>
                <a:cubicBezTo>
                  <a:pt x="22548" y="75422"/>
                  <a:pt x="45097" y="150845"/>
                  <a:pt x="55983" y="205273"/>
                </a:cubicBezTo>
                <a:cubicBezTo>
                  <a:pt x="66869" y="259701"/>
                  <a:pt x="71534" y="287694"/>
                  <a:pt x="65314" y="326571"/>
                </a:cubicBezTo>
                <a:cubicBezTo>
                  <a:pt x="59094" y="365448"/>
                  <a:pt x="18661" y="438538"/>
                  <a:pt x="18661" y="438538"/>
                </a:cubicBezTo>
                <a:cubicBezTo>
                  <a:pt x="7775" y="463419"/>
                  <a:pt x="3887" y="469640"/>
                  <a:pt x="0" y="475861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-form: Shape 79">
            <a:extLst>
              <a:ext uri="{FF2B5EF4-FFF2-40B4-BE49-F238E27FC236}">
                <a16:creationId xmlns:a16="http://schemas.microsoft.com/office/drawing/2014/main" id="{4BBC8E26-9373-49E9-0BC9-7C760641477D}"/>
              </a:ext>
            </a:extLst>
          </p:cNvPr>
          <p:cNvSpPr/>
          <p:nvPr/>
        </p:nvSpPr>
        <p:spPr>
          <a:xfrm>
            <a:off x="3726488" y="3295259"/>
            <a:ext cx="125299" cy="299192"/>
          </a:xfrm>
          <a:custGeom>
            <a:avLst/>
            <a:gdLst>
              <a:gd name="connsiteX0" fmla="*/ 28706 w 140673"/>
              <a:gd name="connsiteY0" fmla="*/ 335902 h 335902"/>
              <a:gd name="connsiteX1" fmla="*/ 10044 w 140673"/>
              <a:gd name="connsiteY1" fmla="*/ 223935 h 335902"/>
              <a:gd name="connsiteX2" fmla="*/ 714 w 140673"/>
              <a:gd name="connsiteY2" fmla="*/ 149290 h 335902"/>
              <a:gd name="connsiteX3" fmla="*/ 28706 w 140673"/>
              <a:gd name="connsiteY3" fmla="*/ 93306 h 335902"/>
              <a:gd name="connsiteX4" fmla="*/ 84689 w 140673"/>
              <a:gd name="connsiteY4" fmla="*/ 37322 h 335902"/>
              <a:gd name="connsiteX5" fmla="*/ 140673 w 140673"/>
              <a:gd name="connsiteY5" fmla="*/ 0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673" h="335902">
                <a:moveTo>
                  <a:pt x="28706" y="335902"/>
                </a:moveTo>
                <a:cubicBezTo>
                  <a:pt x="21707" y="295469"/>
                  <a:pt x="14709" y="255037"/>
                  <a:pt x="10044" y="223935"/>
                </a:cubicBezTo>
                <a:cubicBezTo>
                  <a:pt x="5379" y="192833"/>
                  <a:pt x="-2396" y="171061"/>
                  <a:pt x="714" y="149290"/>
                </a:cubicBezTo>
                <a:cubicBezTo>
                  <a:pt x="3824" y="127519"/>
                  <a:pt x="14710" y="111967"/>
                  <a:pt x="28706" y="93306"/>
                </a:cubicBezTo>
                <a:cubicBezTo>
                  <a:pt x="42702" y="74645"/>
                  <a:pt x="66028" y="52873"/>
                  <a:pt x="84689" y="37322"/>
                </a:cubicBezTo>
                <a:cubicBezTo>
                  <a:pt x="103350" y="21771"/>
                  <a:pt x="122011" y="10885"/>
                  <a:pt x="140673" y="0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-form: Shape 80">
            <a:extLst>
              <a:ext uri="{FF2B5EF4-FFF2-40B4-BE49-F238E27FC236}">
                <a16:creationId xmlns:a16="http://schemas.microsoft.com/office/drawing/2014/main" id="{3F5808FE-481A-19DD-3A17-B8CE60CC3D25}"/>
              </a:ext>
            </a:extLst>
          </p:cNvPr>
          <p:cNvSpPr/>
          <p:nvPr/>
        </p:nvSpPr>
        <p:spPr>
          <a:xfrm>
            <a:off x="3492356" y="3926886"/>
            <a:ext cx="101793" cy="157906"/>
          </a:xfrm>
          <a:custGeom>
            <a:avLst/>
            <a:gdLst>
              <a:gd name="connsiteX0" fmla="*/ 20977 w 114283"/>
              <a:gd name="connsiteY0" fmla="*/ 177281 h 177281"/>
              <a:gd name="connsiteX1" fmla="*/ 2316 w 114283"/>
              <a:gd name="connsiteY1" fmla="*/ 74644 h 177281"/>
              <a:gd name="connsiteX2" fmla="*/ 67630 w 114283"/>
              <a:gd name="connsiteY2" fmla="*/ 37322 h 177281"/>
              <a:gd name="connsiteX3" fmla="*/ 114283 w 114283"/>
              <a:gd name="connsiteY3" fmla="*/ 0 h 17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83" h="177281">
                <a:moveTo>
                  <a:pt x="20977" y="177281"/>
                </a:moveTo>
                <a:cubicBezTo>
                  <a:pt x="7758" y="137625"/>
                  <a:pt x="-5460" y="97970"/>
                  <a:pt x="2316" y="74644"/>
                </a:cubicBezTo>
                <a:cubicBezTo>
                  <a:pt x="10091" y="51317"/>
                  <a:pt x="48969" y="49763"/>
                  <a:pt x="67630" y="37322"/>
                </a:cubicBezTo>
                <a:cubicBezTo>
                  <a:pt x="86291" y="24881"/>
                  <a:pt x="100287" y="12440"/>
                  <a:pt x="114283" y="0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-form: Shape 81">
            <a:extLst>
              <a:ext uri="{FF2B5EF4-FFF2-40B4-BE49-F238E27FC236}">
                <a16:creationId xmlns:a16="http://schemas.microsoft.com/office/drawing/2014/main" id="{CCE1E41A-80F1-850E-2E60-F07AB7C518A0}"/>
              </a:ext>
            </a:extLst>
          </p:cNvPr>
          <p:cNvSpPr/>
          <p:nvPr/>
        </p:nvSpPr>
        <p:spPr>
          <a:xfrm>
            <a:off x="3693880" y="6051368"/>
            <a:ext cx="290882" cy="269054"/>
          </a:xfrm>
          <a:custGeom>
            <a:avLst/>
            <a:gdLst>
              <a:gd name="connsiteX0" fmla="*/ 0 w 326572"/>
              <a:gd name="connsiteY0" fmla="*/ 3486 h 302066"/>
              <a:gd name="connsiteX1" fmla="*/ 130629 w 326572"/>
              <a:gd name="connsiteY1" fmla="*/ 22147 h 302066"/>
              <a:gd name="connsiteX2" fmla="*/ 242596 w 326572"/>
              <a:gd name="connsiteY2" fmla="*/ 3486 h 302066"/>
              <a:gd name="connsiteX3" fmla="*/ 289249 w 326572"/>
              <a:gd name="connsiteY3" fmla="*/ 106123 h 302066"/>
              <a:gd name="connsiteX4" fmla="*/ 317241 w 326572"/>
              <a:gd name="connsiteY4" fmla="*/ 255413 h 302066"/>
              <a:gd name="connsiteX5" fmla="*/ 326572 w 326572"/>
              <a:gd name="connsiteY5" fmla="*/ 302066 h 30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72" h="302066">
                <a:moveTo>
                  <a:pt x="0" y="3486"/>
                </a:moveTo>
                <a:cubicBezTo>
                  <a:pt x="45098" y="12816"/>
                  <a:pt x="90196" y="22147"/>
                  <a:pt x="130629" y="22147"/>
                </a:cubicBezTo>
                <a:cubicBezTo>
                  <a:pt x="171062" y="22147"/>
                  <a:pt x="216159" y="-10510"/>
                  <a:pt x="242596" y="3486"/>
                </a:cubicBezTo>
                <a:cubicBezTo>
                  <a:pt x="269033" y="17482"/>
                  <a:pt x="276808" y="64135"/>
                  <a:pt x="289249" y="106123"/>
                </a:cubicBezTo>
                <a:cubicBezTo>
                  <a:pt x="301690" y="148111"/>
                  <a:pt x="311021" y="222756"/>
                  <a:pt x="317241" y="255413"/>
                </a:cubicBezTo>
                <a:cubicBezTo>
                  <a:pt x="323461" y="288070"/>
                  <a:pt x="325016" y="295068"/>
                  <a:pt x="326572" y="302066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-form: Shape 82">
            <a:extLst>
              <a:ext uri="{FF2B5EF4-FFF2-40B4-BE49-F238E27FC236}">
                <a16:creationId xmlns:a16="http://schemas.microsoft.com/office/drawing/2014/main" id="{630CA0FF-BBF5-CF8B-EE94-1AC34C7B53BA}"/>
              </a:ext>
            </a:extLst>
          </p:cNvPr>
          <p:cNvSpPr/>
          <p:nvPr/>
        </p:nvSpPr>
        <p:spPr>
          <a:xfrm>
            <a:off x="3901652" y="5904877"/>
            <a:ext cx="274259" cy="149596"/>
          </a:xfrm>
          <a:custGeom>
            <a:avLst/>
            <a:gdLst>
              <a:gd name="connsiteX0" fmla="*/ 307910 w 307910"/>
              <a:gd name="connsiteY0" fmla="*/ 0 h 167951"/>
              <a:gd name="connsiteX1" fmla="*/ 195942 w 307910"/>
              <a:gd name="connsiteY1" fmla="*/ 83976 h 167951"/>
              <a:gd name="connsiteX2" fmla="*/ 83975 w 307910"/>
              <a:gd name="connsiteY2" fmla="*/ 121298 h 167951"/>
              <a:gd name="connsiteX3" fmla="*/ 0 w 307910"/>
              <a:gd name="connsiteY3" fmla="*/ 167951 h 16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10" h="167951">
                <a:moveTo>
                  <a:pt x="307910" y="0"/>
                </a:moveTo>
                <a:cubicBezTo>
                  <a:pt x="270587" y="31880"/>
                  <a:pt x="233264" y="63760"/>
                  <a:pt x="195942" y="83976"/>
                </a:cubicBezTo>
                <a:cubicBezTo>
                  <a:pt x="158620" y="104192"/>
                  <a:pt x="116632" y="107302"/>
                  <a:pt x="83975" y="121298"/>
                </a:cubicBezTo>
                <a:cubicBezTo>
                  <a:pt x="51318" y="135294"/>
                  <a:pt x="25659" y="151622"/>
                  <a:pt x="0" y="167951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-form: Shape 83">
            <a:extLst>
              <a:ext uri="{FF2B5EF4-FFF2-40B4-BE49-F238E27FC236}">
                <a16:creationId xmlns:a16="http://schemas.microsoft.com/office/drawing/2014/main" id="{B24D9A9B-ABAF-5E41-653A-3107AA1E7047}"/>
              </a:ext>
            </a:extLst>
          </p:cNvPr>
          <p:cNvSpPr/>
          <p:nvPr/>
        </p:nvSpPr>
        <p:spPr>
          <a:xfrm>
            <a:off x="3876720" y="6087621"/>
            <a:ext cx="498653" cy="83205"/>
          </a:xfrm>
          <a:custGeom>
            <a:avLst/>
            <a:gdLst>
              <a:gd name="connsiteX0" fmla="*/ 559836 w 559836"/>
              <a:gd name="connsiteY0" fmla="*/ 28100 h 93414"/>
              <a:gd name="connsiteX1" fmla="*/ 429208 w 559836"/>
              <a:gd name="connsiteY1" fmla="*/ 18769 h 93414"/>
              <a:gd name="connsiteX2" fmla="*/ 279918 w 559836"/>
              <a:gd name="connsiteY2" fmla="*/ 108 h 93414"/>
              <a:gd name="connsiteX3" fmla="*/ 186612 w 559836"/>
              <a:gd name="connsiteY3" fmla="*/ 28100 h 93414"/>
              <a:gd name="connsiteX4" fmla="*/ 0 w 559836"/>
              <a:gd name="connsiteY4" fmla="*/ 93414 h 9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836" h="93414">
                <a:moveTo>
                  <a:pt x="559836" y="28100"/>
                </a:moveTo>
                <a:cubicBezTo>
                  <a:pt x="516293" y="24989"/>
                  <a:pt x="475861" y="23434"/>
                  <a:pt x="429208" y="18769"/>
                </a:cubicBezTo>
                <a:cubicBezTo>
                  <a:pt x="382555" y="14104"/>
                  <a:pt x="320351" y="-1447"/>
                  <a:pt x="279918" y="108"/>
                </a:cubicBezTo>
                <a:cubicBezTo>
                  <a:pt x="239485" y="1663"/>
                  <a:pt x="233265" y="12549"/>
                  <a:pt x="186612" y="28100"/>
                </a:cubicBezTo>
                <a:cubicBezTo>
                  <a:pt x="139959" y="43651"/>
                  <a:pt x="69979" y="68532"/>
                  <a:pt x="0" y="93414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-form: Shape 84">
            <a:extLst>
              <a:ext uri="{FF2B5EF4-FFF2-40B4-BE49-F238E27FC236}">
                <a16:creationId xmlns:a16="http://schemas.microsoft.com/office/drawing/2014/main" id="{3D17CF35-97BE-0051-F351-1D0E25024652}"/>
              </a:ext>
            </a:extLst>
          </p:cNvPr>
          <p:cNvSpPr/>
          <p:nvPr/>
        </p:nvSpPr>
        <p:spPr>
          <a:xfrm>
            <a:off x="3818543" y="5946431"/>
            <a:ext cx="63564" cy="373990"/>
          </a:xfrm>
          <a:custGeom>
            <a:avLst/>
            <a:gdLst>
              <a:gd name="connsiteX0" fmla="*/ 0 w 71363"/>
              <a:gd name="connsiteY0" fmla="*/ 419878 h 419878"/>
              <a:gd name="connsiteX1" fmla="*/ 65315 w 71363"/>
              <a:gd name="connsiteY1" fmla="*/ 326572 h 419878"/>
              <a:gd name="connsiteX2" fmla="*/ 65315 w 71363"/>
              <a:gd name="connsiteY2" fmla="*/ 233266 h 419878"/>
              <a:gd name="connsiteX3" fmla="*/ 37323 w 71363"/>
              <a:gd name="connsiteY3" fmla="*/ 93306 h 419878"/>
              <a:gd name="connsiteX4" fmla="*/ 55984 w 71363"/>
              <a:gd name="connsiteY4" fmla="*/ 0 h 4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63" h="419878">
                <a:moveTo>
                  <a:pt x="0" y="419878"/>
                </a:moveTo>
                <a:cubicBezTo>
                  <a:pt x="27214" y="388776"/>
                  <a:pt x="54429" y="357674"/>
                  <a:pt x="65315" y="326572"/>
                </a:cubicBezTo>
                <a:cubicBezTo>
                  <a:pt x="76201" y="295470"/>
                  <a:pt x="69980" y="272144"/>
                  <a:pt x="65315" y="233266"/>
                </a:cubicBezTo>
                <a:cubicBezTo>
                  <a:pt x="60650" y="194388"/>
                  <a:pt x="38878" y="132184"/>
                  <a:pt x="37323" y="93306"/>
                </a:cubicBezTo>
                <a:cubicBezTo>
                  <a:pt x="35768" y="54428"/>
                  <a:pt x="45876" y="27214"/>
                  <a:pt x="55984" y="0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-form: Shape 85">
            <a:extLst>
              <a:ext uri="{FF2B5EF4-FFF2-40B4-BE49-F238E27FC236}">
                <a16:creationId xmlns:a16="http://schemas.microsoft.com/office/drawing/2014/main" id="{389AC835-4356-37B5-34D6-91C873CBD9A3}"/>
              </a:ext>
            </a:extLst>
          </p:cNvPr>
          <p:cNvSpPr/>
          <p:nvPr/>
        </p:nvSpPr>
        <p:spPr>
          <a:xfrm>
            <a:off x="2077470" y="3572403"/>
            <a:ext cx="257349" cy="124432"/>
          </a:xfrm>
          <a:custGeom>
            <a:avLst/>
            <a:gdLst>
              <a:gd name="connsiteX0" fmla="*/ 0 w 288925"/>
              <a:gd name="connsiteY0" fmla="*/ 0 h 139700"/>
              <a:gd name="connsiteX1" fmla="*/ 88900 w 288925"/>
              <a:gd name="connsiteY1" fmla="*/ 38100 h 139700"/>
              <a:gd name="connsiteX2" fmla="*/ 158750 w 288925"/>
              <a:gd name="connsiteY2" fmla="*/ 60325 h 139700"/>
              <a:gd name="connsiteX3" fmla="*/ 231775 w 288925"/>
              <a:gd name="connsiteY3" fmla="*/ 107950 h 139700"/>
              <a:gd name="connsiteX4" fmla="*/ 288925 w 288925"/>
              <a:gd name="connsiteY4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25" h="139700">
                <a:moveTo>
                  <a:pt x="0" y="0"/>
                </a:moveTo>
                <a:cubicBezTo>
                  <a:pt x="31221" y="14023"/>
                  <a:pt x="62442" y="28046"/>
                  <a:pt x="88900" y="38100"/>
                </a:cubicBezTo>
                <a:cubicBezTo>
                  <a:pt x="115358" y="48154"/>
                  <a:pt x="134937" y="48683"/>
                  <a:pt x="158750" y="60325"/>
                </a:cubicBezTo>
                <a:cubicBezTo>
                  <a:pt x="182563" y="71967"/>
                  <a:pt x="210079" y="94721"/>
                  <a:pt x="231775" y="107950"/>
                </a:cubicBezTo>
                <a:cubicBezTo>
                  <a:pt x="253471" y="121179"/>
                  <a:pt x="271198" y="130439"/>
                  <a:pt x="288925" y="139700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-form: Shape 86">
            <a:extLst>
              <a:ext uri="{FF2B5EF4-FFF2-40B4-BE49-F238E27FC236}">
                <a16:creationId xmlns:a16="http://schemas.microsoft.com/office/drawing/2014/main" id="{C762120A-9B57-7D0D-CFF2-43C0CB3BEB24}"/>
              </a:ext>
            </a:extLst>
          </p:cNvPr>
          <p:cNvSpPr/>
          <p:nvPr/>
        </p:nvSpPr>
        <p:spPr>
          <a:xfrm>
            <a:off x="2589340" y="3852376"/>
            <a:ext cx="186649" cy="121604"/>
          </a:xfrm>
          <a:custGeom>
            <a:avLst/>
            <a:gdLst>
              <a:gd name="connsiteX0" fmla="*/ 0 w 209550"/>
              <a:gd name="connsiteY0" fmla="*/ 0 h 136525"/>
              <a:gd name="connsiteX1" fmla="*/ 60325 w 209550"/>
              <a:gd name="connsiteY1" fmla="*/ 41275 h 136525"/>
              <a:gd name="connsiteX2" fmla="*/ 136525 w 209550"/>
              <a:gd name="connsiteY2" fmla="*/ 63500 h 136525"/>
              <a:gd name="connsiteX3" fmla="*/ 184150 w 209550"/>
              <a:gd name="connsiteY3" fmla="*/ 101600 h 136525"/>
              <a:gd name="connsiteX4" fmla="*/ 209550 w 209550"/>
              <a:gd name="connsiteY4" fmla="*/ 136525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" h="136525">
                <a:moveTo>
                  <a:pt x="0" y="0"/>
                </a:moveTo>
                <a:cubicBezTo>
                  <a:pt x="18785" y="15346"/>
                  <a:pt x="37571" y="30692"/>
                  <a:pt x="60325" y="41275"/>
                </a:cubicBezTo>
                <a:cubicBezTo>
                  <a:pt x="83079" y="51858"/>
                  <a:pt x="115887" y="53446"/>
                  <a:pt x="136525" y="63500"/>
                </a:cubicBezTo>
                <a:cubicBezTo>
                  <a:pt x="157163" y="73554"/>
                  <a:pt x="171979" y="89429"/>
                  <a:pt x="184150" y="101600"/>
                </a:cubicBezTo>
                <a:cubicBezTo>
                  <a:pt x="196321" y="113771"/>
                  <a:pt x="202935" y="125148"/>
                  <a:pt x="209550" y="136525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-form: Shape 87">
            <a:extLst>
              <a:ext uri="{FF2B5EF4-FFF2-40B4-BE49-F238E27FC236}">
                <a16:creationId xmlns:a16="http://schemas.microsoft.com/office/drawing/2014/main" id="{7A0CDA65-713C-6DCB-CFEE-1E48B55F3862}"/>
              </a:ext>
            </a:extLst>
          </p:cNvPr>
          <p:cNvSpPr/>
          <p:nvPr/>
        </p:nvSpPr>
        <p:spPr>
          <a:xfrm>
            <a:off x="3553691" y="4601799"/>
            <a:ext cx="138572" cy="214929"/>
          </a:xfrm>
          <a:custGeom>
            <a:avLst/>
            <a:gdLst>
              <a:gd name="connsiteX0" fmla="*/ 0 w 155575"/>
              <a:gd name="connsiteY0" fmla="*/ 0 h 241300"/>
              <a:gd name="connsiteX1" fmla="*/ 19050 w 155575"/>
              <a:gd name="connsiteY1" fmla="*/ 88900 h 241300"/>
              <a:gd name="connsiteX2" fmla="*/ 79375 w 155575"/>
              <a:gd name="connsiteY2" fmla="*/ 146050 h 241300"/>
              <a:gd name="connsiteX3" fmla="*/ 123825 w 155575"/>
              <a:gd name="connsiteY3" fmla="*/ 196850 h 241300"/>
              <a:gd name="connsiteX4" fmla="*/ 155575 w 155575"/>
              <a:gd name="connsiteY4" fmla="*/ 2413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" h="241300">
                <a:moveTo>
                  <a:pt x="0" y="0"/>
                </a:moveTo>
                <a:cubicBezTo>
                  <a:pt x="2910" y="32279"/>
                  <a:pt x="5821" y="64558"/>
                  <a:pt x="19050" y="88900"/>
                </a:cubicBezTo>
                <a:cubicBezTo>
                  <a:pt x="32279" y="113242"/>
                  <a:pt x="61913" y="128058"/>
                  <a:pt x="79375" y="146050"/>
                </a:cubicBezTo>
                <a:cubicBezTo>
                  <a:pt x="96837" y="164042"/>
                  <a:pt x="111125" y="180975"/>
                  <a:pt x="123825" y="196850"/>
                </a:cubicBezTo>
                <a:cubicBezTo>
                  <a:pt x="136525" y="212725"/>
                  <a:pt x="146050" y="227012"/>
                  <a:pt x="155575" y="241300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F79961C-E68D-7104-2728-B98663DA7242}"/>
              </a:ext>
            </a:extLst>
          </p:cNvPr>
          <p:cNvSpPr/>
          <p:nvPr/>
        </p:nvSpPr>
        <p:spPr>
          <a:xfrm>
            <a:off x="3893353" y="5083958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43C7305-AE7D-1F84-9D5D-B7DA1F394C95}"/>
              </a:ext>
            </a:extLst>
          </p:cNvPr>
          <p:cNvSpPr/>
          <p:nvPr/>
        </p:nvSpPr>
        <p:spPr>
          <a:xfrm>
            <a:off x="3702438" y="4839738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588A8BA-1164-1F10-0E20-53E77B6DA8A6}"/>
              </a:ext>
            </a:extLst>
          </p:cNvPr>
          <p:cNvSpPr/>
          <p:nvPr/>
        </p:nvSpPr>
        <p:spPr>
          <a:xfrm>
            <a:off x="3969411" y="4750762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99F4A00-19FF-23E2-B959-13AD584D771F}"/>
              </a:ext>
            </a:extLst>
          </p:cNvPr>
          <p:cNvSpPr/>
          <p:nvPr/>
        </p:nvSpPr>
        <p:spPr>
          <a:xfrm>
            <a:off x="3367297" y="4401748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E739A61-2FB5-7AC6-31CB-7DABA9F651DC}"/>
              </a:ext>
            </a:extLst>
          </p:cNvPr>
          <p:cNvSpPr/>
          <p:nvPr/>
        </p:nvSpPr>
        <p:spPr>
          <a:xfrm>
            <a:off x="2754674" y="4060119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ACD43A9-8470-81C2-F54E-8D3F0B35997D}"/>
              </a:ext>
            </a:extLst>
          </p:cNvPr>
          <p:cNvSpPr/>
          <p:nvPr/>
        </p:nvSpPr>
        <p:spPr>
          <a:xfrm>
            <a:off x="2882709" y="4099420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4CD3BA9-ED3E-14B4-E238-02FDD7C25483}"/>
              </a:ext>
            </a:extLst>
          </p:cNvPr>
          <p:cNvSpPr/>
          <p:nvPr/>
        </p:nvSpPr>
        <p:spPr>
          <a:xfrm>
            <a:off x="3064966" y="4188911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CF12870-032F-9E33-2308-58101387C22E}"/>
              </a:ext>
            </a:extLst>
          </p:cNvPr>
          <p:cNvSpPr/>
          <p:nvPr/>
        </p:nvSpPr>
        <p:spPr>
          <a:xfrm>
            <a:off x="3186104" y="4311514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9638476-7542-7BBA-83F1-0D0555627A78}"/>
              </a:ext>
            </a:extLst>
          </p:cNvPr>
          <p:cNvSpPr/>
          <p:nvPr/>
        </p:nvSpPr>
        <p:spPr>
          <a:xfrm>
            <a:off x="1832083" y="3570401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9319028-F5FA-8A24-5DC7-41E14459B98B}"/>
              </a:ext>
            </a:extLst>
          </p:cNvPr>
          <p:cNvSpPr/>
          <p:nvPr/>
        </p:nvSpPr>
        <p:spPr>
          <a:xfrm>
            <a:off x="2658615" y="2375579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ree-form: Shape 78">
            <a:extLst>
              <a:ext uri="{FF2B5EF4-FFF2-40B4-BE49-F238E27FC236}">
                <a16:creationId xmlns:a16="http://schemas.microsoft.com/office/drawing/2014/main" id="{B931DBB2-301C-52AB-4378-B341DFC83C75}"/>
              </a:ext>
            </a:extLst>
          </p:cNvPr>
          <p:cNvSpPr/>
          <p:nvPr/>
        </p:nvSpPr>
        <p:spPr>
          <a:xfrm>
            <a:off x="3826854" y="1151050"/>
            <a:ext cx="124663" cy="83109"/>
          </a:xfrm>
          <a:custGeom>
            <a:avLst/>
            <a:gdLst>
              <a:gd name="connsiteX0" fmla="*/ 0 w 139959"/>
              <a:gd name="connsiteY0" fmla="*/ 93306 h 93306"/>
              <a:gd name="connsiteX1" fmla="*/ 83976 w 139959"/>
              <a:gd name="connsiteY1" fmla="*/ 46653 h 93306"/>
              <a:gd name="connsiteX2" fmla="*/ 139959 w 139959"/>
              <a:gd name="connsiteY2" fmla="*/ 0 h 9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59" h="93306">
                <a:moveTo>
                  <a:pt x="0" y="93306"/>
                </a:moveTo>
                <a:cubicBezTo>
                  <a:pt x="30325" y="77755"/>
                  <a:pt x="60650" y="62204"/>
                  <a:pt x="83976" y="46653"/>
                </a:cubicBezTo>
                <a:cubicBezTo>
                  <a:pt x="107302" y="31102"/>
                  <a:pt x="123630" y="15551"/>
                  <a:pt x="139959" y="0"/>
                </a:cubicBezTo>
              </a:path>
            </a:pathLst>
          </a:custGeom>
          <a:noFill/>
          <a:ln w="57150" cap="rnd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F7022E9-29A8-AABF-E34D-615B0344DC7B}"/>
              </a:ext>
            </a:extLst>
          </p:cNvPr>
          <p:cNvSpPr/>
          <p:nvPr/>
        </p:nvSpPr>
        <p:spPr>
          <a:xfrm>
            <a:off x="1072743" y="5190683"/>
            <a:ext cx="64131" cy="641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53ED6C9-8F2B-62BF-6070-FBD0AB72D7DE}"/>
              </a:ext>
            </a:extLst>
          </p:cNvPr>
          <p:cNvSpPr txBox="1"/>
          <p:nvPr/>
        </p:nvSpPr>
        <p:spPr>
          <a:xfrm>
            <a:off x="2925707" y="4987569"/>
            <a:ext cx="745309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Theberton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C07DEEF-D50D-BF37-6650-77B13AA6576D}"/>
              </a:ext>
            </a:extLst>
          </p:cNvPr>
          <p:cNvSpPr txBox="1"/>
          <p:nvPr/>
        </p:nvSpPr>
        <p:spPr>
          <a:xfrm>
            <a:off x="5930459" y="1020176"/>
            <a:ext cx="845950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err="1">
                <a:solidFill>
                  <a:schemeClr val="bg1"/>
                </a:solidFill>
                <a:latin typeface="Arial"/>
                <a:cs typeface="Arial"/>
              </a:rPr>
              <a:t>Walberswick</a:t>
            </a: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786A6B6-1EB2-772E-A97C-956C1EC53617}"/>
              </a:ext>
            </a:extLst>
          </p:cNvPr>
          <p:cNvSpPr txBox="1"/>
          <p:nvPr/>
        </p:nvSpPr>
        <p:spPr>
          <a:xfrm>
            <a:off x="4283471" y="587854"/>
            <a:ext cx="850675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Blythburgh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87DCE4E-C7FA-79E5-9F54-82D9BAEF1BFB}"/>
              </a:ext>
            </a:extLst>
          </p:cNvPr>
          <p:cNvSpPr txBox="1"/>
          <p:nvPr/>
        </p:nvSpPr>
        <p:spPr>
          <a:xfrm>
            <a:off x="3869819" y="1763419"/>
            <a:ext cx="641130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B1125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5466796-9092-BBBB-EA75-8BB24DD3F003}"/>
              </a:ext>
            </a:extLst>
          </p:cNvPr>
          <p:cNvSpPr txBox="1"/>
          <p:nvPr/>
        </p:nvSpPr>
        <p:spPr>
          <a:xfrm>
            <a:off x="2889756" y="1752401"/>
            <a:ext cx="472935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A12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5D9D407-D97F-8F98-A12F-9F6C3848BF29}"/>
              </a:ext>
            </a:extLst>
          </p:cNvPr>
          <p:cNvSpPr txBox="1"/>
          <p:nvPr/>
        </p:nvSpPr>
        <p:spPr>
          <a:xfrm>
            <a:off x="475065" y="4916725"/>
            <a:ext cx="586443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B1119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2AD9496-D40D-A35D-B278-A70332A94FF0}"/>
              </a:ext>
            </a:extLst>
          </p:cNvPr>
          <p:cNvSpPr txBox="1"/>
          <p:nvPr/>
        </p:nvSpPr>
        <p:spPr>
          <a:xfrm>
            <a:off x="1128578" y="4502331"/>
            <a:ext cx="472935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A12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07A522C-988F-9F38-AEB1-03D5D3FBE39A}"/>
              </a:ext>
            </a:extLst>
          </p:cNvPr>
          <p:cNvSpPr txBox="1"/>
          <p:nvPr/>
        </p:nvSpPr>
        <p:spPr>
          <a:xfrm>
            <a:off x="1930784" y="1864518"/>
            <a:ext cx="472935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A144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3651625-F61F-FCB4-8CE2-D4AC7104EC19}"/>
              </a:ext>
            </a:extLst>
          </p:cNvPr>
          <p:cNvSpPr txBox="1"/>
          <p:nvPr/>
        </p:nvSpPr>
        <p:spPr>
          <a:xfrm>
            <a:off x="2555827" y="2848071"/>
            <a:ext cx="742534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Darsham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C615767-9150-6A57-095A-688F1B4A5359}"/>
              </a:ext>
            </a:extLst>
          </p:cNvPr>
          <p:cNvSpPr txBox="1"/>
          <p:nvPr/>
        </p:nvSpPr>
        <p:spPr>
          <a:xfrm>
            <a:off x="3416623" y="2936805"/>
            <a:ext cx="742534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Westleton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94AF038-04C1-03D3-F8F6-098303489341}"/>
              </a:ext>
            </a:extLst>
          </p:cNvPr>
          <p:cNvSpPr txBox="1"/>
          <p:nvPr/>
        </p:nvSpPr>
        <p:spPr>
          <a:xfrm>
            <a:off x="3996063" y="4463820"/>
            <a:ext cx="846667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Eastbridge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48482CF-F9AD-B0D9-8F3D-F6CCF8E861C9}"/>
              </a:ext>
            </a:extLst>
          </p:cNvPr>
          <p:cNvSpPr txBox="1"/>
          <p:nvPr/>
        </p:nvSpPr>
        <p:spPr>
          <a:xfrm>
            <a:off x="2582084" y="3474182"/>
            <a:ext cx="1006012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Middleton Moor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034AEDE-2C14-A34A-9CF9-2F4D2B5A29C6}"/>
              </a:ext>
            </a:extLst>
          </p:cNvPr>
          <p:cNvSpPr txBox="1"/>
          <p:nvPr/>
        </p:nvSpPr>
        <p:spPr>
          <a:xfrm>
            <a:off x="2035992" y="4028931"/>
            <a:ext cx="679046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B1122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FB44C2E-A7F5-7608-9886-5BC40B773DFF}"/>
              </a:ext>
            </a:extLst>
          </p:cNvPr>
          <p:cNvSpPr txBox="1"/>
          <p:nvPr/>
        </p:nvSpPr>
        <p:spPr>
          <a:xfrm>
            <a:off x="2737054" y="6024257"/>
            <a:ext cx="679046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Leiston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1958A0D-F98A-469A-CF4A-C092A801E30A}"/>
              </a:ext>
            </a:extLst>
          </p:cNvPr>
          <p:cNvSpPr txBox="1"/>
          <p:nvPr/>
        </p:nvSpPr>
        <p:spPr>
          <a:xfrm>
            <a:off x="5172341" y="5891392"/>
            <a:ext cx="679046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Sizewell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279BEB4-54F2-533D-3AC3-AF5E06EE16B1}"/>
              </a:ext>
            </a:extLst>
          </p:cNvPr>
          <p:cNvSpPr txBox="1"/>
          <p:nvPr/>
        </p:nvSpPr>
        <p:spPr>
          <a:xfrm>
            <a:off x="1308291" y="3384428"/>
            <a:ext cx="586443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Yoxford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6" name="Graphic 115" descr="Boardroom with solid fill">
            <a:extLst>
              <a:ext uri="{FF2B5EF4-FFF2-40B4-BE49-F238E27FC236}">
                <a16:creationId xmlns:a16="http://schemas.microsoft.com/office/drawing/2014/main" id="{107F7E3A-4988-9033-2BA4-526E72997FD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74357" y="2911225"/>
            <a:ext cx="474571" cy="474571"/>
          </a:xfrm>
          <a:prstGeom prst="rect">
            <a:avLst/>
          </a:prstGeom>
        </p:spPr>
      </p:pic>
      <p:pic>
        <p:nvPicPr>
          <p:cNvPr id="117" name="Graphic 116" descr="Boardroom with solid fill">
            <a:extLst>
              <a:ext uri="{FF2B5EF4-FFF2-40B4-BE49-F238E27FC236}">
                <a16:creationId xmlns:a16="http://schemas.microsoft.com/office/drawing/2014/main" id="{C395677D-206C-6F99-CDE3-857B3CDACB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72341" y="557333"/>
            <a:ext cx="474571" cy="474571"/>
          </a:xfrm>
          <a:prstGeom prst="rect">
            <a:avLst/>
          </a:prstGeom>
        </p:spPr>
      </p:pic>
      <p:pic>
        <p:nvPicPr>
          <p:cNvPr id="118" name="Graphic 117" descr="Boardroom with solid fill">
            <a:extLst>
              <a:ext uri="{FF2B5EF4-FFF2-40B4-BE49-F238E27FC236}">
                <a16:creationId xmlns:a16="http://schemas.microsoft.com/office/drawing/2014/main" id="{4D3046B1-5331-DEF5-A37E-E32EFCFC03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66919" y="4547171"/>
            <a:ext cx="474571" cy="474571"/>
          </a:xfrm>
          <a:prstGeom prst="rect">
            <a:avLst/>
          </a:prstGeom>
        </p:spPr>
      </p:pic>
      <p:pic>
        <p:nvPicPr>
          <p:cNvPr id="119" name="Graphic 118" descr="Boardroom with solid fill">
            <a:extLst>
              <a:ext uri="{FF2B5EF4-FFF2-40B4-BE49-F238E27FC236}">
                <a16:creationId xmlns:a16="http://schemas.microsoft.com/office/drawing/2014/main" id="{5D2F95E4-6463-E66A-0B0A-32E1F9E8FE8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51352" y="5602769"/>
            <a:ext cx="474571" cy="474571"/>
          </a:xfrm>
          <a:prstGeom prst="rect">
            <a:avLst/>
          </a:prstGeom>
        </p:spPr>
      </p:pic>
      <p:pic>
        <p:nvPicPr>
          <p:cNvPr id="120" name="Graphic 119" descr="Boardroom with solid fill">
            <a:extLst>
              <a:ext uri="{FF2B5EF4-FFF2-40B4-BE49-F238E27FC236}">
                <a16:creationId xmlns:a16="http://schemas.microsoft.com/office/drawing/2014/main" id="{D578D98A-F1ED-5CF7-1B63-49945378A8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39291" y="3052290"/>
            <a:ext cx="474571" cy="474571"/>
          </a:xfrm>
          <a:prstGeom prst="rect">
            <a:avLst/>
          </a:prstGeom>
        </p:spPr>
      </p:pic>
      <p:pic>
        <p:nvPicPr>
          <p:cNvPr id="121" name="Graphic 120" descr="Boardroom with solid fill">
            <a:extLst>
              <a:ext uri="{FF2B5EF4-FFF2-40B4-BE49-F238E27FC236}">
                <a16:creationId xmlns:a16="http://schemas.microsoft.com/office/drawing/2014/main" id="{F274F3A6-26FF-DDC8-7030-397B8B898BF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31002" y="2514384"/>
            <a:ext cx="474571" cy="47457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FF3DB16-37EC-64BB-F2B4-227A19BD4AB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95" y="5858657"/>
            <a:ext cx="989853" cy="27785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1921447C-1B0A-13B9-FC7B-C78017F1DFB6}"/>
              </a:ext>
            </a:extLst>
          </p:cNvPr>
          <p:cNvSpPr txBox="1"/>
          <p:nvPr/>
        </p:nvSpPr>
        <p:spPr>
          <a:xfrm>
            <a:off x="876282" y="5533513"/>
            <a:ext cx="864017" cy="233671"/>
          </a:xfrm>
          <a:prstGeom prst="roundRect">
            <a:avLst/>
          </a:prstGeom>
          <a:solidFill>
            <a:srgbClr val="F1860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Saxmundham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Footer Placeholder 5">
            <a:extLst>
              <a:ext uri="{FF2B5EF4-FFF2-40B4-BE49-F238E27FC236}">
                <a16:creationId xmlns:a16="http://schemas.microsoft.com/office/drawing/2014/main" id="{2EEB59F8-A301-14BC-8D2A-DFD330D48FDE}"/>
              </a:ext>
            </a:extLst>
          </p:cNvPr>
          <p:cNvSpPr>
            <a:spLocks noGrp="1"/>
          </p:cNvSpPr>
          <p:nvPr/>
        </p:nvSpPr>
        <p:spPr>
          <a:xfrm>
            <a:off x="477764" y="6305502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 PROTECTIVELY MARKED | © 2023 Sizewell C Limited. All rights Reserved.</a:t>
            </a:r>
            <a:endParaRPr lang="en-GB"/>
          </a:p>
        </p:txBody>
      </p:sp>
      <p:pic>
        <p:nvPicPr>
          <p:cNvPr id="125" name="Google Shape;23;p6">
            <a:extLst>
              <a:ext uri="{FF2B5EF4-FFF2-40B4-BE49-F238E27FC236}">
                <a16:creationId xmlns:a16="http://schemas.microsoft.com/office/drawing/2014/main" id="{63D78713-143B-C7A3-D31C-E70CA8892174}"/>
              </a:ext>
            </a:extLst>
          </p:cNvPr>
          <p:cNvPicPr preferRelativeResize="0"/>
          <p:nvPr/>
        </p:nvPicPr>
        <p:blipFill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0" y="535589"/>
            <a:ext cx="1487048" cy="68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A0B8E89-4CBF-B8C3-BC5D-CC77C07433D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-1" r="13058" b="9533"/>
          <a:stretch/>
        </p:blipFill>
        <p:spPr>
          <a:xfrm>
            <a:off x="285989" y="1242893"/>
            <a:ext cx="292190" cy="334440"/>
          </a:xfrm>
          <a:prstGeom prst="triangle">
            <a:avLst>
              <a:gd name="adj" fmla="val 52382"/>
            </a:avLst>
          </a:prstGeom>
        </p:spPr>
      </p:pic>
    </p:spTree>
    <p:extLst>
      <p:ext uri="{BB962C8B-B14F-4D97-AF65-F5344CB8AC3E}">
        <p14:creationId xmlns:p14="http://schemas.microsoft.com/office/powerpoint/2010/main" val="3275478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CB91D-067E-6C46-F6C0-BDD066874E1E}"/>
              </a:ext>
            </a:extLst>
          </p:cNvPr>
          <p:cNvSpPr txBox="1">
            <a:spLocks/>
          </p:cNvSpPr>
          <p:nvPr/>
        </p:nvSpPr>
        <p:spPr bwMode="auto">
          <a:xfrm>
            <a:off x="11417177" y="6291457"/>
            <a:ext cx="649045" cy="3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33" rtl="0" eaLnBrk="0" latinLnBrk="0" hangingPunct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2D268D-E5DB-4D76-8C43-F544D2039CA0}" type="slidenum">
              <a:rPr lang="en-GB" altLang="en-US" sz="1800" smtClean="0">
                <a:solidFill>
                  <a:srgbClr val="F186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n-GB" altLang="en-US" sz="2400">
              <a:solidFill>
                <a:srgbClr val="F186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9428A-9AE9-52AD-8279-F92115633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0" y="237067"/>
            <a:ext cx="7302174" cy="6390266"/>
          </a:xfrm>
          <a:prstGeom prst="rect">
            <a:avLst/>
          </a:prstGeom>
        </p:spPr>
      </p:pic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1A245BAF-090E-4DA4-A182-151BA92C1CA9}"/>
              </a:ext>
            </a:extLst>
          </p:cNvPr>
          <p:cNvSpPr/>
          <p:nvPr/>
        </p:nvSpPr>
        <p:spPr>
          <a:xfrm>
            <a:off x="2449969" y="396239"/>
            <a:ext cx="777875" cy="1796415"/>
          </a:xfrm>
          <a:custGeom>
            <a:avLst/>
            <a:gdLst>
              <a:gd name="connsiteX0" fmla="*/ 0 w 800100"/>
              <a:gd name="connsiteY0" fmla="*/ 0 h 1805940"/>
              <a:gd name="connsiteX1" fmla="*/ 60960 w 800100"/>
              <a:gd name="connsiteY1" fmla="*/ 182880 h 1805940"/>
              <a:gd name="connsiteX2" fmla="*/ 76200 w 800100"/>
              <a:gd name="connsiteY2" fmla="*/ 274320 h 1805940"/>
              <a:gd name="connsiteX3" fmla="*/ 91440 w 800100"/>
              <a:gd name="connsiteY3" fmla="*/ 403860 h 1805940"/>
              <a:gd name="connsiteX4" fmla="*/ 60960 w 800100"/>
              <a:gd name="connsiteY4" fmla="*/ 563880 h 1805940"/>
              <a:gd name="connsiteX5" fmla="*/ 114300 w 800100"/>
              <a:gd name="connsiteY5" fmla="*/ 746760 h 1805940"/>
              <a:gd name="connsiteX6" fmla="*/ 91440 w 800100"/>
              <a:gd name="connsiteY6" fmla="*/ 899160 h 1805940"/>
              <a:gd name="connsiteX7" fmla="*/ 76200 w 800100"/>
              <a:gd name="connsiteY7" fmla="*/ 1005840 h 1805940"/>
              <a:gd name="connsiteX8" fmla="*/ 121920 w 800100"/>
              <a:gd name="connsiteY8" fmla="*/ 1112520 h 1805940"/>
              <a:gd name="connsiteX9" fmla="*/ 160020 w 800100"/>
              <a:gd name="connsiteY9" fmla="*/ 1181100 h 1805940"/>
              <a:gd name="connsiteX10" fmla="*/ 251460 w 800100"/>
              <a:gd name="connsiteY10" fmla="*/ 1310640 h 1805940"/>
              <a:gd name="connsiteX11" fmla="*/ 327660 w 800100"/>
              <a:gd name="connsiteY11" fmla="*/ 1417320 h 1805940"/>
              <a:gd name="connsiteX12" fmla="*/ 411480 w 800100"/>
              <a:gd name="connsiteY12" fmla="*/ 1501140 h 1805940"/>
              <a:gd name="connsiteX13" fmla="*/ 487680 w 800100"/>
              <a:gd name="connsiteY13" fmla="*/ 1569720 h 1805940"/>
              <a:gd name="connsiteX14" fmla="*/ 647700 w 800100"/>
              <a:gd name="connsiteY14" fmla="*/ 1714500 h 1805940"/>
              <a:gd name="connsiteX15" fmla="*/ 800100 w 800100"/>
              <a:gd name="connsiteY15" fmla="*/ 1805940 h 1805940"/>
              <a:gd name="connsiteX0" fmla="*/ 0 w 777875"/>
              <a:gd name="connsiteY0" fmla="*/ 0 h 1796415"/>
              <a:gd name="connsiteX1" fmla="*/ 60960 w 777875"/>
              <a:gd name="connsiteY1" fmla="*/ 182880 h 1796415"/>
              <a:gd name="connsiteX2" fmla="*/ 76200 w 777875"/>
              <a:gd name="connsiteY2" fmla="*/ 274320 h 1796415"/>
              <a:gd name="connsiteX3" fmla="*/ 91440 w 777875"/>
              <a:gd name="connsiteY3" fmla="*/ 403860 h 1796415"/>
              <a:gd name="connsiteX4" fmla="*/ 60960 w 777875"/>
              <a:gd name="connsiteY4" fmla="*/ 563880 h 1796415"/>
              <a:gd name="connsiteX5" fmla="*/ 114300 w 777875"/>
              <a:gd name="connsiteY5" fmla="*/ 746760 h 1796415"/>
              <a:gd name="connsiteX6" fmla="*/ 91440 w 777875"/>
              <a:gd name="connsiteY6" fmla="*/ 899160 h 1796415"/>
              <a:gd name="connsiteX7" fmla="*/ 76200 w 777875"/>
              <a:gd name="connsiteY7" fmla="*/ 1005840 h 1796415"/>
              <a:gd name="connsiteX8" fmla="*/ 121920 w 777875"/>
              <a:gd name="connsiteY8" fmla="*/ 1112520 h 1796415"/>
              <a:gd name="connsiteX9" fmla="*/ 160020 w 777875"/>
              <a:gd name="connsiteY9" fmla="*/ 1181100 h 1796415"/>
              <a:gd name="connsiteX10" fmla="*/ 251460 w 777875"/>
              <a:gd name="connsiteY10" fmla="*/ 1310640 h 1796415"/>
              <a:gd name="connsiteX11" fmla="*/ 327660 w 777875"/>
              <a:gd name="connsiteY11" fmla="*/ 1417320 h 1796415"/>
              <a:gd name="connsiteX12" fmla="*/ 411480 w 777875"/>
              <a:gd name="connsiteY12" fmla="*/ 1501140 h 1796415"/>
              <a:gd name="connsiteX13" fmla="*/ 487680 w 777875"/>
              <a:gd name="connsiteY13" fmla="*/ 1569720 h 1796415"/>
              <a:gd name="connsiteX14" fmla="*/ 647700 w 777875"/>
              <a:gd name="connsiteY14" fmla="*/ 1714500 h 1796415"/>
              <a:gd name="connsiteX15" fmla="*/ 777875 w 777875"/>
              <a:gd name="connsiteY15" fmla="*/ 1796415 h 179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875" h="1796415">
                <a:moveTo>
                  <a:pt x="0" y="0"/>
                </a:moveTo>
                <a:cubicBezTo>
                  <a:pt x="24130" y="68580"/>
                  <a:pt x="48260" y="137160"/>
                  <a:pt x="60960" y="182880"/>
                </a:cubicBezTo>
                <a:cubicBezTo>
                  <a:pt x="73660" y="228600"/>
                  <a:pt x="71120" y="237490"/>
                  <a:pt x="76200" y="274320"/>
                </a:cubicBezTo>
                <a:cubicBezTo>
                  <a:pt x="81280" y="311150"/>
                  <a:pt x="93980" y="355600"/>
                  <a:pt x="91440" y="403860"/>
                </a:cubicBezTo>
                <a:cubicBezTo>
                  <a:pt x="88900" y="452120"/>
                  <a:pt x="57150" y="506730"/>
                  <a:pt x="60960" y="563880"/>
                </a:cubicBezTo>
                <a:cubicBezTo>
                  <a:pt x="64770" y="621030"/>
                  <a:pt x="109220" y="690880"/>
                  <a:pt x="114300" y="746760"/>
                </a:cubicBezTo>
                <a:cubicBezTo>
                  <a:pt x="119380" y="802640"/>
                  <a:pt x="97790" y="855980"/>
                  <a:pt x="91440" y="899160"/>
                </a:cubicBezTo>
                <a:cubicBezTo>
                  <a:pt x="85090" y="942340"/>
                  <a:pt x="71120" y="970280"/>
                  <a:pt x="76200" y="1005840"/>
                </a:cubicBezTo>
                <a:cubicBezTo>
                  <a:pt x="81280" y="1041400"/>
                  <a:pt x="107950" y="1083310"/>
                  <a:pt x="121920" y="1112520"/>
                </a:cubicBezTo>
                <a:cubicBezTo>
                  <a:pt x="135890" y="1141730"/>
                  <a:pt x="138430" y="1148080"/>
                  <a:pt x="160020" y="1181100"/>
                </a:cubicBezTo>
                <a:cubicBezTo>
                  <a:pt x="181610" y="1214120"/>
                  <a:pt x="223520" y="1271270"/>
                  <a:pt x="251460" y="1310640"/>
                </a:cubicBezTo>
                <a:cubicBezTo>
                  <a:pt x="279400" y="1350010"/>
                  <a:pt x="300990" y="1385570"/>
                  <a:pt x="327660" y="1417320"/>
                </a:cubicBezTo>
                <a:cubicBezTo>
                  <a:pt x="354330" y="1449070"/>
                  <a:pt x="411480" y="1501140"/>
                  <a:pt x="411480" y="1501140"/>
                </a:cubicBezTo>
                <a:cubicBezTo>
                  <a:pt x="438150" y="1526540"/>
                  <a:pt x="448310" y="1534160"/>
                  <a:pt x="487680" y="1569720"/>
                </a:cubicBezTo>
                <a:cubicBezTo>
                  <a:pt x="527050" y="1605280"/>
                  <a:pt x="595630" y="1675130"/>
                  <a:pt x="647700" y="1714500"/>
                </a:cubicBezTo>
                <a:cubicBezTo>
                  <a:pt x="699770" y="1753870"/>
                  <a:pt x="727710" y="1770380"/>
                  <a:pt x="777875" y="1796415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1AFAAB92-4EA2-F880-ABE2-4EB60EEF1F41}"/>
              </a:ext>
            </a:extLst>
          </p:cNvPr>
          <p:cNvSpPr/>
          <p:nvPr/>
        </p:nvSpPr>
        <p:spPr>
          <a:xfrm>
            <a:off x="4044891" y="241300"/>
            <a:ext cx="1045489" cy="4235450"/>
          </a:xfrm>
          <a:custGeom>
            <a:avLst/>
            <a:gdLst>
              <a:gd name="connsiteX0" fmla="*/ 918409 w 1045489"/>
              <a:gd name="connsiteY0" fmla="*/ 0 h 4235450"/>
              <a:gd name="connsiteX1" fmla="*/ 975559 w 1045489"/>
              <a:gd name="connsiteY1" fmla="*/ 127000 h 4235450"/>
              <a:gd name="connsiteX2" fmla="*/ 988259 w 1045489"/>
              <a:gd name="connsiteY2" fmla="*/ 215900 h 4235450"/>
              <a:gd name="connsiteX3" fmla="*/ 981909 w 1045489"/>
              <a:gd name="connsiteY3" fmla="*/ 304800 h 4235450"/>
              <a:gd name="connsiteX4" fmla="*/ 1026359 w 1045489"/>
              <a:gd name="connsiteY4" fmla="*/ 444500 h 4235450"/>
              <a:gd name="connsiteX5" fmla="*/ 1045409 w 1045489"/>
              <a:gd name="connsiteY5" fmla="*/ 577850 h 4235450"/>
              <a:gd name="connsiteX6" fmla="*/ 1020009 w 1045489"/>
              <a:gd name="connsiteY6" fmla="*/ 673100 h 4235450"/>
              <a:gd name="connsiteX7" fmla="*/ 962859 w 1045489"/>
              <a:gd name="connsiteY7" fmla="*/ 806450 h 4235450"/>
              <a:gd name="connsiteX8" fmla="*/ 912059 w 1045489"/>
              <a:gd name="connsiteY8" fmla="*/ 965200 h 4235450"/>
              <a:gd name="connsiteX9" fmla="*/ 867609 w 1045489"/>
              <a:gd name="connsiteY9" fmla="*/ 1162050 h 4235450"/>
              <a:gd name="connsiteX10" fmla="*/ 823159 w 1045489"/>
              <a:gd name="connsiteY10" fmla="*/ 1365250 h 4235450"/>
              <a:gd name="connsiteX11" fmla="*/ 823159 w 1045489"/>
              <a:gd name="connsiteY11" fmla="*/ 1517650 h 4235450"/>
              <a:gd name="connsiteX12" fmla="*/ 804109 w 1045489"/>
              <a:gd name="connsiteY12" fmla="*/ 1689100 h 4235450"/>
              <a:gd name="connsiteX13" fmla="*/ 804109 w 1045489"/>
              <a:gd name="connsiteY13" fmla="*/ 1828800 h 4235450"/>
              <a:gd name="connsiteX14" fmla="*/ 835859 w 1045489"/>
              <a:gd name="connsiteY14" fmla="*/ 1936750 h 4235450"/>
              <a:gd name="connsiteX15" fmla="*/ 848559 w 1045489"/>
              <a:gd name="connsiteY15" fmla="*/ 2108200 h 4235450"/>
              <a:gd name="connsiteX16" fmla="*/ 816809 w 1045489"/>
              <a:gd name="connsiteY16" fmla="*/ 2247900 h 4235450"/>
              <a:gd name="connsiteX17" fmla="*/ 791409 w 1045489"/>
              <a:gd name="connsiteY17" fmla="*/ 2330450 h 4235450"/>
              <a:gd name="connsiteX18" fmla="*/ 810459 w 1045489"/>
              <a:gd name="connsiteY18" fmla="*/ 2470150 h 4235450"/>
              <a:gd name="connsiteX19" fmla="*/ 797759 w 1045489"/>
              <a:gd name="connsiteY19" fmla="*/ 2616200 h 4235450"/>
              <a:gd name="connsiteX20" fmla="*/ 702509 w 1045489"/>
              <a:gd name="connsiteY20" fmla="*/ 2781300 h 4235450"/>
              <a:gd name="connsiteX21" fmla="*/ 639009 w 1045489"/>
              <a:gd name="connsiteY21" fmla="*/ 2844800 h 4235450"/>
              <a:gd name="connsiteX22" fmla="*/ 588209 w 1045489"/>
              <a:gd name="connsiteY22" fmla="*/ 2870200 h 4235450"/>
              <a:gd name="connsiteX23" fmla="*/ 531059 w 1045489"/>
              <a:gd name="connsiteY23" fmla="*/ 2946400 h 4235450"/>
              <a:gd name="connsiteX24" fmla="*/ 467559 w 1045489"/>
              <a:gd name="connsiteY24" fmla="*/ 3003550 h 4235450"/>
              <a:gd name="connsiteX25" fmla="*/ 385009 w 1045489"/>
              <a:gd name="connsiteY25" fmla="*/ 3067050 h 4235450"/>
              <a:gd name="connsiteX26" fmla="*/ 372309 w 1045489"/>
              <a:gd name="connsiteY26" fmla="*/ 3194050 h 4235450"/>
              <a:gd name="connsiteX27" fmla="*/ 397709 w 1045489"/>
              <a:gd name="connsiteY27" fmla="*/ 3321050 h 4235450"/>
              <a:gd name="connsiteX28" fmla="*/ 353259 w 1045489"/>
              <a:gd name="connsiteY28" fmla="*/ 3422650 h 4235450"/>
              <a:gd name="connsiteX29" fmla="*/ 321509 w 1045489"/>
              <a:gd name="connsiteY29" fmla="*/ 3498850 h 4235450"/>
              <a:gd name="connsiteX30" fmla="*/ 283409 w 1045489"/>
              <a:gd name="connsiteY30" fmla="*/ 3524250 h 4235450"/>
              <a:gd name="connsiteX31" fmla="*/ 251659 w 1045489"/>
              <a:gd name="connsiteY31" fmla="*/ 3644900 h 4235450"/>
              <a:gd name="connsiteX32" fmla="*/ 219909 w 1045489"/>
              <a:gd name="connsiteY32" fmla="*/ 3657600 h 4235450"/>
              <a:gd name="connsiteX33" fmla="*/ 156409 w 1045489"/>
              <a:gd name="connsiteY33" fmla="*/ 3721100 h 4235450"/>
              <a:gd name="connsiteX34" fmla="*/ 111959 w 1045489"/>
              <a:gd name="connsiteY34" fmla="*/ 3727450 h 4235450"/>
              <a:gd name="connsiteX35" fmla="*/ 137359 w 1045489"/>
              <a:gd name="connsiteY35" fmla="*/ 3829050 h 4235450"/>
              <a:gd name="connsiteX36" fmla="*/ 131009 w 1045489"/>
              <a:gd name="connsiteY36" fmla="*/ 3917950 h 4235450"/>
              <a:gd name="connsiteX37" fmla="*/ 124659 w 1045489"/>
              <a:gd name="connsiteY37" fmla="*/ 3968750 h 4235450"/>
              <a:gd name="connsiteX38" fmla="*/ 54809 w 1045489"/>
              <a:gd name="connsiteY38" fmla="*/ 4006850 h 4235450"/>
              <a:gd name="connsiteX39" fmla="*/ 4009 w 1045489"/>
              <a:gd name="connsiteY39" fmla="*/ 4013200 h 4235450"/>
              <a:gd name="connsiteX40" fmla="*/ 4009 w 1045489"/>
              <a:gd name="connsiteY40" fmla="*/ 4108450 h 4235450"/>
              <a:gd name="connsiteX41" fmla="*/ 10359 w 1045489"/>
              <a:gd name="connsiteY41" fmla="*/ 4235450 h 42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5489" h="4235450">
                <a:moveTo>
                  <a:pt x="918409" y="0"/>
                </a:moveTo>
                <a:cubicBezTo>
                  <a:pt x="941163" y="45508"/>
                  <a:pt x="963917" y="91017"/>
                  <a:pt x="975559" y="127000"/>
                </a:cubicBezTo>
                <a:cubicBezTo>
                  <a:pt x="987201" y="162983"/>
                  <a:pt x="987201" y="186267"/>
                  <a:pt x="988259" y="215900"/>
                </a:cubicBezTo>
                <a:cubicBezTo>
                  <a:pt x="989317" y="245533"/>
                  <a:pt x="975559" y="266700"/>
                  <a:pt x="981909" y="304800"/>
                </a:cubicBezTo>
                <a:cubicBezTo>
                  <a:pt x="988259" y="342900"/>
                  <a:pt x="1015776" y="398992"/>
                  <a:pt x="1026359" y="444500"/>
                </a:cubicBezTo>
                <a:cubicBezTo>
                  <a:pt x="1036942" y="490008"/>
                  <a:pt x="1046467" y="539750"/>
                  <a:pt x="1045409" y="577850"/>
                </a:cubicBezTo>
                <a:cubicBezTo>
                  <a:pt x="1044351" y="615950"/>
                  <a:pt x="1033767" y="635000"/>
                  <a:pt x="1020009" y="673100"/>
                </a:cubicBezTo>
                <a:cubicBezTo>
                  <a:pt x="1006251" y="711200"/>
                  <a:pt x="980851" y="757767"/>
                  <a:pt x="962859" y="806450"/>
                </a:cubicBezTo>
                <a:cubicBezTo>
                  <a:pt x="944867" y="855133"/>
                  <a:pt x="927934" y="905933"/>
                  <a:pt x="912059" y="965200"/>
                </a:cubicBezTo>
                <a:cubicBezTo>
                  <a:pt x="896184" y="1024467"/>
                  <a:pt x="882426" y="1095375"/>
                  <a:pt x="867609" y="1162050"/>
                </a:cubicBezTo>
                <a:cubicBezTo>
                  <a:pt x="852792" y="1228725"/>
                  <a:pt x="830567" y="1305983"/>
                  <a:pt x="823159" y="1365250"/>
                </a:cubicBezTo>
                <a:cubicBezTo>
                  <a:pt x="815751" y="1424517"/>
                  <a:pt x="826334" y="1463675"/>
                  <a:pt x="823159" y="1517650"/>
                </a:cubicBezTo>
                <a:cubicBezTo>
                  <a:pt x="819984" y="1571625"/>
                  <a:pt x="807284" y="1637242"/>
                  <a:pt x="804109" y="1689100"/>
                </a:cubicBezTo>
                <a:cubicBezTo>
                  <a:pt x="800934" y="1740958"/>
                  <a:pt x="798817" y="1787525"/>
                  <a:pt x="804109" y="1828800"/>
                </a:cubicBezTo>
                <a:cubicBezTo>
                  <a:pt x="809401" y="1870075"/>
                  <a:pt x="828451" y="1890183"/>
                  <a:pt x="835859" y="1936750"/>
                </a:cubicBezTo>
                <a:cubicBezTo>
                  <a:pt x="843267" y="1983317"/>
                  <a:pt x="851734" y="2056342"/>
                  <a:pt x="848559" y="2108200"/>
                </a:cubicBezTo>
                <a:cubicBezTo>
                  <a:pt x="845384" y="2160058"/>
                  <a:pt x="826334" y="2210858"/>
                  <a:pt x="816809" y="2247900"/>
                </a:cubicBezTo>
                <a:cubicBezTo>
                  <a:pt x="807284" y="2284942"/>
                  <a:pt x="792467" y="2293408"/>
                  <a:pt x="791409" y="2330450"/>
                </a:cubicBezTo>
                <a:cubicBezTo>
                  <a:pt x="790351" y="2367492"/>
                  <a:pt x="809401" y="2422525"/>
                  <a:pt x="810459" y="2470150"/>
                </a:cubicBezTo>
                <a:cubicBezTo>
                  <a:pt x="811517" y="2517775"/>
                  <a:pt x="815751" y="2564342"/>
                  <a:pt x="797759" y="2616200"/>
                </a:cubicBezTo>
                <a:cubicBezTo>
                  <a:pt x="779767" y="2668058"/>
                  <a:pt x="728967" y="2743200"/>
                  <a:pt x="702509" y="2781300"/>
                </a:cubicBezTo>
                <a:cubicBezTo>
                  <a:pt x="676051" y="2819400"/>
                  <a:pt x="658059" y="2829983"/>
                  <a:pt x="639009" y="2844800"/>
                </a:cubicBezTo>
                <a:cubicBezTo>
                  <a:pt x="619959" y="2859617"/>
                  <a:pt x="606201" y="2853267"/>
                  <a:pt x="588209" y="2870200"/>
                </a:cubicBezTo>
                <a:cubicBezTo>
                  <a:pt x="570217" y="2887133"/>
                  <a:pt x="551167" y="2924175"/>
                  <a:pt x="531059" y="2946400"/>
                </a:cubicBezTo>
                <a:cubicBezTo>
                  <a:pt x="510951" y="2968625"/>
                  <a:pt x="491901" y="2983442"/>
                  <a:pt x="467559" y="3003550"/>
                </a:cubicBezTo>
                <a:cubicBezTo>
                  <a:pt x="443217" y="3023658"/>
                  <a:pt x="400884" y="3035300"/>
                  <a:pt x="385009" y="3067050"/>
                </a:cubicBezTo>
                <a:cubicBezTo>
                  <a:pt x="369134" y="3098800"/>
                  <a:pt x="370192" y="3151717"/>
                  <a:pt x="372309" y="3194050"/>
                </a:cubicBezTo>
                <a:cubicBezTo>
                  <a:pt x="374426" y="3236383"/>
                  <a:pt x="400884" y="3282950"/>
                  <a:pt x="397709" y="3321050"/>
                </a:cubicBezTo>
                <a:cubicBezTo>
                  <a:pt x="394534" y="3359150"/>
                  <a:pt x="365959" y="3393017"/>
                  <a:pt x="353259" y="3422650"/>
                </a:cubicBezTo>
                <a:cubicBezTo>
                  <a:pt x="340559" y="3452283"/>
                  <a:pt x="333151" y="3481917"/>
                  <a:pt x="321509" y="3498850"/>
                </a:cubicBezTo>
                <a:cubicBezTo>
                  <a:pt x="309867" y="3515783"/>
                  <a:pt x="295051" y="3499908"/>
                  <a:pt x="283409" y="3524250"/>
                </a:cubicBezTo>
                <a:cubicBezTo>
                  <a:pt x="271767" y="3548592"/>
                  <a:pt x="262242" y="3622675"/>
                  <a:pt x="251659" y="3644900"/>
                </a:cubicBezTo>
                <a:cubicBezTo>
                  <a:pt x="241076" y="3667125"/>
                  <a:pt x="235784" y="3644900"/>
                  <a:pt x="219909" y="3657600"/>
                </a:cubicBezTo>
                <a:cubicBezTo>
                  <a:pt x="204034" y="3670300"/>
                  <a:pt x="174401" y="3709458"/>
                  <a:pt x="156409" y="3721100"/>
                </a:cubicBezTo>
                <a:cubicBezTo>
                  <a:pt x="138417" y="3732742"/>
                  <a:pt x="115134" y="3709458"/>
                  <a:pt x="111959" y="3727450"/>
                </a:cubicBezTo>
                <a:cubicBezTo>
                  <a:pt x="108784" y="3745442"/>
                  <a:pt x="134184" y="3797300"/>
                  <a:pt x="137359" y="3829050"/>
                </a:cubicBezTo>
                <a:cubicBezTo>
                  <a:pt x="140534" y="3860800"/>
                  <a:pt x="133126" y="3894667"/>
                  <a:pt x="131009" y="3917950"/>
                </a:cubicBezTo>
                <a:cubicBezTo>
                  <a:pt x="128892" y="3941233"/>
                  <a:pt x="137359" y="3953933"/>
                  <a:pt x="124659" y="3968750"/>
                </a:cubicBezTo>
                <a:cubicBezTo>
                  <a:pt x="111959" y="3983567"/>
                  <a:pt x="74917" y="3999442"/>
                  <a:pt x="54809" y="4006850"/>
                </a:cubicBezTo>
                <a:cubicBezTo>
                  <a:pt x="34701" y="4014258"/>
                  <a:pt x="12476" y="3996267"/>
                  <a:pt x="4009" y="4013200"/>
                </a:cubicBezTo>
                <a:cubicBezTo>
                  <a:pt x="-4458" y="4030133"/>
                  <a:pt x="2951" y="4071408"/>
                  <a:pt x="4009" y="4108450"/>
                </a:cubicBezTo>
                <a:cubicBezTo>
                  <a:pt x="5067" y="4145492"/>
                  <a:pt x="7713" y="4190471"/>
                  <a:pt x="10359" y="423545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4168B10-CD88-AD88-774F-D03C1423C169}"/>
              </a:ext>
            </a:extLst>
          </p:cNvPr>
          <p:cNvSpPr/>
          <p:nvPr/>
        </p:nvSpPr>
        <p:spPr>
          <a:xfrm>
            <a:off x="2455050" y="3460750"/>
            <a:ext cx="3498850" cy="2961156"/>
          </a:xfrm>
          <a:custGeom>
            <a:avLst/>
            <a:gdLst>
              <a:gd name="connsiteX0" fmla="*/ 0 w 3498850"/>
              <a:gd name="connsiteY0" fmla="*/ 0 h 2961156"/>
              <a:gd name="connsiteX1" fmla="*/ 120650 w 3498850"/>
              <a:gd name="connsiteY1" fmla="*/ 57150 h 2961156"/>
              <a:gd name="connsiteX2" fmla="*/ 285750 w 3498850"/>
              <a:gd name="connsiteY2" fmla="*/ 114300 h 2961156"/>
              <a:gd name="connsiteX3" fmla="*/ 406400 w 3498850"/>
              <a:gd name="connsiteY3" fmla="*/ 196850 h 2961156"/>
              <a:gd name="connsiteX4" fmla="*/ 539750 w 3498850"/>
              <a:gd name="connsiteY4" fmla="*/ 247650 h 2961156"/>
              <a:gd name="connsiteX5" fmla="*/ 654050 w 3498850"/>
              <a:gd name="connsiteY5" fmla="*/ 336550 h 2961156"/>
              <a:gd name="connsiteX6" fmla="*/ 717550 w 3498850"/>
              <a:gd name="connsiteY6" fmla="*/ 400050 h 2961156"/>
              <a:gd name="connsiteX7" fmla="*/ 825500 w 3498850"/>
              <a:gd name="connsiteY7" fmla="*/ 438150 h 2961156"/>
              <a:gd name="connsiteX8" fmla="*/ 895350 w 3498850"/>
              <a:gd name="connsiteY8" fmla="*/ 482600 h 2961156"/>
              <a:gd name="connsiteX9" fmla="*/ 895350 w 3498850"/>
              <a:gd name="connsiteY9" fmla="*/ 565150 h 2961156"/>
              <a:gd name="connsiteX10" fmla="*/ 889000 w 3498850"/>
              <a:gd name="connsiteY10" fmla="*/ 635000 h 2961156"/>
              <a:gd name="connsiteX11" fmla="*/ 1003300 w 3498850"/>
              <a:gd name="connsiteY11" fmla="*/ 666750 h 2961156"/>
              <a:gd name="connsiteX12" fmla="*/ 1079500 w 3498850"/>
              <a:gd name="connsiteY12" fmla="*/ 685800 h 2961156"/>
              <a:gd name="connsiteX13" fmla="*/ 1187450 w 3498850"/>
              <a:gd name="connsiteY13" fmla="*/ 755650 h 2961156"/>
              <a:gd name="connsiteX14" fmla="*/ 1308100 w 3498850"/>
              <a:gd name="connsiteY14" fmla="*/ 844550 h 2961156"/>
              <a:gd name="connsiteX15" fmla="*/ 1409700 w 3498850"/>
              <a:gd name="connsiteY15" fmla="*/ 939800 h 2961156"/>
              <a:gd name="connsiteX16" fmla="*/ 1498600 w 3498850"/>
              <a:gd name="connsiteY16" fmla="*/ 977900 h 2961156"/>
              <a:gd name="connsiteX17" fmla="*/ 1619250 w 3498850"/>
              <a:gd name="connsiteY17" fmla="*/ 1016000 h 2961156"/>
              <a:gd name="connsiteX18" fmla="*/ 1689100 w 3498850"/>
              <a:gd name="connsiteY18" fmla="*/ 1085850 h 2961156"/>
              <a:gd name="connsiteX19" fmla="*/ 1765300 w 3498850"/>
              <a:gd name="connsiteY19" fmla="*/ 1155700 h 2961156"/>
              <a:gd name="connsiteX20" fmla="*/ 1771650 w 3498850"/>
              <a:gd name="connsiteY20" fmla="*/ 1250950 h 2961156"/>
              <a:gd name="connsiteX21" fmla="*/ 1816100 w 3498850"/>
              <a:gd name="connsiteY21" fmla="*/ 1314450 h 2961156"/>
              <a:gd name="connsiteX22" fmla="*/ 1911350 w 3498850"/>
              <a:gd name="connsiteY22" fmla="*/ 1428750 h 2961156"/>
              <a:gd name="connsiteX23" fmla="*/ 1968500 w 3498850"/>
              <a:gd name="connsiteY23" fmla="*/ 1511300 h 2961156"/>
              <a:gd name="connsiteX24" fmla="*/ 2051050 w 3498850"/>
              <a:gd name="connsiteY24" fmla="*/ 1657350 h 2961156"/>
              <a:gd name="connsiteX25" fmla="*/ 2120900 w 3498850"/>
              <a:gd name="connsiteY25" fmla="*/ 1739900 h 2961156"/>
              <a:gd name="connsiteX26" fmla="*/ 2235200 w 3498850"/>
              <a:gd name="connsiteY26" fmla="*/ 1841500 h 2961156"/>
              <a:gd name="connsiteX27" fmla="*/ 2311400 w 3498850"/>
              <a:gd name="connsiteY27" fmla="*/ 1949450 h 2961156"/>
              <a:gd name="connsiteX28" fmla="*/ 2330450 w 3498850"/>
              <a:gd name="connsiteY28" fmla="*/ 2038350 h 2961156"/>
              <a:gd name="connsiteX29" fmla="*/ 2286000 w 3498850"/>
              <a:gd name="connsiteY29" fmla="*/ 2114550 h 2961156"/>
              <a:gd name="connsiteX30" fmla="*/ 2222500 w 3498850"/>
              <a:gd name="connsiteY30" fmla="*/ 2247900 h 2961156"/>
              <a:gd name="connsiteX31" fmla="*/ 2184400 w 3498850"/>
              <a:gd name="connsiteY31" fmla="*/ 2286000 h 2961156"/>
              <a:gd name="connsiteX32" fmla="*/ 2298700 w 3498850"/>
              <a:gd name="connsiteY32" fmla="*/ 2330450 h 2961156"/>
              <a:gd name="connsiteX33" fmla="*/ 2482850 w 3498850"/>
              <a:gd name="connsiteY33" fmla="*/ 2317750 h 2961156"/>
              <a:gd name="connsiteX34" fmla="*/ 2590800 w 3498850"/>
              <a:gd name="connsiteY34" fmla="*/ 2336800 h 2961156"/>
              <a:gd name="connsiteX35" fmla="*/ 2647950 w 3498850"/>
              <a:gd name="connsiteY35" fmla="*/ 2457450 h 2961156"/>
              <a:gd name="connsiteX36" fmla="*/ 2686050 w 3498850"/>
              <a:gd name="connsiteY36" fmla="*/ 2546350 h 2961156"/>
              <a:gd name="connsiteX37" fmla="*/ 2717800 w 3498850"/>
              <a:gd name="connsiteY37" fmla="*/ 2628900 h 2961156"/>
              <a:gd name="connsiteX38" fmla="*/ 2762250 w 3498850"/>
              <a:gd name="connsiteY38" fmla="*/ 2755900 h 2961156"/>
              <a:gd name="connsiteX39" fmla="*/ 2806700 w 3498850"/>
              <a:gd name="connsiteY39" fmla="*/ 2870200 h 2961156"/>
              <a:gd name="connsiteX40" fmla="*/ 2838450 w 3498850"/>
              <a:gd name="connsiteY40" fmla="*/ 2908300 h 2961156"/>
              <a:gd name="connsiteX41" fmla="*/ 2927350 w 3498850"/>
              <a:gd name="connsiteY41" fmla="*/ 2959100 h 2961156"/>
              <a:gd name="connsiteX42" fmla="*/ 3111500 w 3498850"/>
              <a:gd name="connsiteY42" fmla="*/ 2946400 h 2961156"/>
              <a:gd name="connsiteX43" fmla="*/ 3244850 w 3498850"/>
              <a:gd name="connsiteY43" fmla="*/ 2901950 h 2961156"/>
              <a:gd name="connsiteX44" fmla="*/ 3314700 w 3498850"/>
              <a:gd name="connsiteY44" fmla="*/ 2857500 h 2961156"/>
              <a:gd name="connsiteX45" fmla="*/ 3409950 w 3498850"/>
              <a:gd name="connsiteY45" fmla="*/ 2844800 h 2961156"/>
              <a:gd name="connsiteX46" fmla="*/ 3498850 w 3498850"/>
              <a:gd name="connsiteY46" fmla="*/ 2800350 h 296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498850" h="2961156">
                <a:moveTo>
                  <a:pt x="0" y="0"/>
                </a:moveTo>
                <a:cubicBezTo>
                  <a:pt x="36512" y="19050"/>
                  <a:pt x="73025" y="38100"/>
                  <a:pt x="120650" y="57150"/>
                </a:cubicBezTo>
                <a:cubicBezTo>
                  <a:pt x="168275" y="76200"/>
                  <a:pt x="238125" y="91017"/>
                  <a:pt x="285750" y="114300"/>
                </a:cubicBezTo>
                <a:cubicBezTo>
                  <a:pt x="333375" y="137583"/>
                  <a:pt x="364067" y="174625"/>
                  <a:pt x="406400" y="196850"/>
                </a:cubicBezTo>
                <a:cubicBezTo>
                  <a:pt x="448733" y="219075"/>
                  <a:pt x="498475" y="224367"/>
                  <a:pt x="539750" y="247650"/>
                </a:cubicBezTo>
                <a:cubicBezTo>
                  <a:pt x="581025" y="270933"/>
                  <a:pt x="624417" y="311150"/>
                  <a:pt x="654050" y="336550"/>
                </a:cubicBezTo>
                <a:cubicBezTo>
                  <a:pt x="683683" y="361950"/>
                  <a:pt x="688975" y="383117"/>
                  <a:pt x="717550" y="400050"/>
                </a:cubicBezTo>
                <a:cubicBezTo>
                  <a:pt x="746125" y="416983"/>
                  <a:pt x="795867" y="424392"/>
                  <a:pt x="825500" y="438150"/>
                </a:cubicBezTo>
                <a:cubicBezTo>
                  <a:pt x="855133" y="451908"/>
                  <a:pt x="883708" y="461433"/>
                  <a:pt x="895350" y="482600"/>
                </a:cubicBezTo>
                <a:cubicBezTo>
                  <a:pt x="906992" y="503767"/>
                  <a:pt x="896408" y="539750"/>
                  <a:pt x="895350" y="565150"/>
                </a:cubicBezTo>
                <a:cubicBezTo>
                  <a:pt x="894292" y="590550"/>
                  <a:pt x="871008" y="618067"/>
                  <a:pt x="889000" y="635000"/>
                </a:cubicBezTo>
                <a:cubicBezTo>
                  <a:pt x="906992" y="651933"/>
                  <a:pt x="971550" y="658283"/>
                  <a:pt x="1003300" y="666750"/>
                </a:cubicBezTo>
                <a:cubicBezTo>
                  <a:pt x="1035050" y="675217"/>
                  <a:pt x="1048808" y="670983"/>
                  <a:pt x="1079500" y="685800"/>
                </a:cubicBezTo>
                <a:cubicBezTo>
                  <a:pt x="1110192" y="700617"/>
                  <a:pt x="1149350" y="729192"/>
                  <a:pt x="1187450" y="755650"/>
                </a:cubicBezTo>
                <a:cubicBezTo>
                  <a:pt x="1225550" y="782108"/>
                  <a:pt x="1271058" y="813858"/>
                  <a:pt x="1308100" y="844550"/>
                </a:cubicBezTo>
                <a:cubicBezTo>
                  <a:pt x="1345142" y="875242"/>
                  <a:pt x="1377950" y="917575"/>
                  <a:pt x="1409700" y="939800"/>
                </a:cubicBezTo>
                <a:cubicBezTo>
                  <a:pt x="1441450" y="962025"/>
                  <a:pt x="1463675" y="965200"/>
                  <a:pt x="1498600" y="977900"/>
                </a:cubicBezTo>
                <a:cubicBezTo>
                  <a:pt x="1533525" y="990600"/>
                  <a:pt x="1587500" y="998008"/>
                  <a:pt x="1619250" y="1016000"/>
                </a:cubicBezTo>
                <a:cubicBezTo>
                  <a:pt x="1651000" y="1033992"/>
                  <a:pt x="1664758" y="1062567"/>
                  <a:pt x="1689100" y="1085850"/>
                </a:cubicBezTo>
                <a:cubicBezTo>
                  <a:pt x="1713442" y="1109133"/>
                  <a:pt x="1751542" y="1128183"/>
                  <a:pt x="1765300" y="1155700"/>
                </a:cubicBezTo>
                <a:cubicBezTo>
                  <a:pt x="1779058" y="1183217"/>
                  <a:pt x="1763183" y="1224492"/>
                  <a:pt x="1771650" y="1250950"/>
                </a:cubicBezTo>
                <a:cubicBezTo>
                  <a:pt x="1780117" y="1277408"/>
                  <a:pt x="1792817" y="1284817"/>
                  <a:pt x="1816100" y="1314450"/>
                </a:cubicBezTo>
                <a:cubicBezTo>
                  <a:pt x="1839383" y="1344083"/>
                  <a:pt x="1885950" y="1395942"/>
                  <a:pt x="1911350" y="1428750"/>
                </a:cubicBezTo>
                <a:cubicBezTo>
                  <a:pt x="1936750" y="1461558"/>
                  <a:pt x="1945217" y="1473200"/>
                  <a:pt x="1968500" y="1511300"/>
                </a:cubicBezTo>
                <a:cubicBezTo>
                  <a:pt x="1991783" y="1549400"/>
                  <a:pt x="2025650" y="1619250"/>
                  <a:pt x="2051050" y="1657350"/>
                </a:cubicBezTo>
                <a:cubicBezTo>
                  <a:pt x="2076450" y="1695450"/>
                  <a:pt x="2090208" y="1709208"/>
                  <a:pt x="2120900" y="1739900"/>
                </a:cubicBezTo>
                <a:cubicBezTo>
                  <a:pt x="2151592" y="1770592"/>
                  <a:pt x="2203450" y="1806575"/>
                  <a:pt x="2235200" y="1841500"/>
                </a:cubicBezTo>
                <a:cubicBezTo>
                  <a:pt x="2266950" y="1876425"/>
                  <a:pt x="2295525" y="1916642"/>
                  <a:pt x="2311400" y="1949450"/>
                </a:cubicBezTo>
                <a:cubicBezTo>
                  <a:pt x="2327275" y="1982258"/>
                  <a:pt x="2334683" y="2010833"/>
                  <a:pt x="2330450" y="2038350"/>
                </a:cubicBezTo>
                <a:cubicBezTo>
                  <a:pt x="2326217" y="2065867"/>
                  <a:pt x="2303992" y="2079625"/>
                  <a:pt x="2286000" y="2114550"/>
                </a:cubicBezTo>
                <a:cubicBezTo>
                  <a:pt x="2268008" y="2149475"/>
                  <a:pt x="2239433" y="2219325"/>
                  <a:pt x="2222500" y="2247900"/>
                </a:cubicBezTo>
                <a:cubicBezTo>
                  <a:pt x="2205567" y="2276475"/>
                  <a:pt x="2171700" y="2272242"/>
                  <a:pt x="2184400" y="2286000"/>
                </a:cubicBezTo>
                <a:cubicBezTo>
                  <a:pt x="2197100" y="2299758"/>
                  <a:pt x="2248958" y="2325158"/>
                  <a:pt x="2298700" y="2330450"/>
                </a:cubicBezTo>
                <a:cubicBezTo>
                  <a:pt x="2348442" y="2335742"/>
                  <a:pt x="2434167" y="2316692"/>
                  <a:pt x="2482850" y="2317750"/>
                </a:cubicBezTo>
                <a:cubicBezTo>
                  <a:pt x="2531533" y="2318808"/>
                  <a:pt x="2563283" y="2313517"/>
                  <a:pt x="2590800" y="2336800"/>
                </a:cubicBezTo>
                <a:cubicBezTo>
                  <a:pt x="2618317" y="2360083"/>
                  <a:pt x="2632075" y="2422525"/>
                  <a:pt x="2647950" y="2457450"/>
                </a:cubicBezTo>
                <a:cubicBezTo>
                  <a:pt x="2663825" y="2492375"/>
                  <a:pt x="2674408" y="2517775"/>
                  <a:pt x="2686050" y="2546350"/>
                </a:cubicBezTo>
                <a:cubicBezTo>
                  <a:pt x="2697692" y="2574925"/>
                  <a:pt x="2705100" y="2593975"/>
                  <a:pt x="2717800" y="2628900"/>
                </a:cubicBezTo>
                <a:cubicBezTo>
                  <a:pt x="2730500" y="2663825"/>
                  <a:pt x="2747433" y="2715683"/>
                  <a:pt x="2762250" y="2755900"/>
                </a:cubicBezTo>
                <a:cubicBezTo>
                  <a:pt x="2777067" y="2796117"/>
                  <a:pt x="2794000" y="2844800"/>
                  <a:pt x="2806700" y="2870200"/>
                </a:cubicBezTo>
                <a:cubicBezTo>
                  <a:pt x="2819400" y="2895600"/>
                  <a:pt x="2818342" y="2893483"/>
                  <a:pt x="2838450" y="2908300"/>
                </a:cubicBezTo>
                <a:cubicBezTo>
                  <a:pt x="2858558" y="2923117"/>
                  <a:pt x="2881842" y="2952750"/>
                  <a:pt x="2927350" y="2959100"/>
                </a:cubicBezTo>
                <a:cubicBezTo>
                  <a:pt x="2972858" y="2965450"/>
                  <a:pt x="3058583" y="2955925"/>
                  <a:pt x="3111500" y="2946400"/>
                </a:cubicBezTo>
                <a:cubicBezTo>
                  <a:pt x="3164417" y="2936875"/>
                  <a:pt x="3210983" y="2916767"/>
                  <a:pt x="3244850" y="2901950"/>
                </a:cubicBezTo>
                <a:cubicBezTo>
                  <a:pt x="3278717" y="2887133"/>
                  <a:pt x="3287183" y="2867025"/>
                  <a:pt x="3314700" y="2857500"/>
                </a:cubicBezTo>
                <a:cubicBezTo>
                  <a:pt x="3342217" y="2847975"/>
                  <a:pt x="3379258" y="2854325"/>
                  <a:pt x="3409950" y="2844800"/>
                </a:cubicBezTo>
                <a:cubicBezTo>
                  <a:pt x="3440642" y="2835275"/>
                  <a:pt x="3469746" y="2817812"/>
                  <a:pt x="3498850" y="280035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328D3420-E0C9-C3BE-62F1-126CECDB061B}"/>
              </a:ext>
            </a:extLst>
          </p:cNvPr>
          <p:cNvSpPr/>
          <p:nvPr/>
        </p:nvSpPr>
        <p:spPr>
          <a:xfrm>
            <a:off x="1417022" y="350520"/>
            <a:ext cx="3585648" cy="5737860"/>
          </a:xfrm>
          <a:custGeom>
            <a:avLst/>
            <a:gdLst>
              <a:gd name="connsiteX0" fmla="*/ 11868 w 3585648"/>
              <a:gd name="connsiteY0" fmla="*/ 5737860 h 5737860"/>
              <a:gd name="connsiteX1" fmla="*/ 4248 w 3585648"/>
              <a:gd name="connsiteY1" fmla="*/ 5623560 h 5737860"/>
              <a:gd name="connsiteX2" fmla="*/ 4248 w 3585648"/>
              <a:gd name="connsiteY2" fmla="*/ 5219700 h 5737860"/>
              <a:gd name="connsiteX3" fmla="*/ 57588 w 3585648"/>
              <a:gd name="connsiteY3" fmla="*/ 4945380 h 5737860"/>
              <a:gd name="connsiteX4" fmla="*/ 118548 w 3585648"/>
              <a:gd name="connsiteY4" fmla="*/ 4693920 h 5737860"/>
              <a:gd name="connsiteX5" fmla="*/ 156648 w 3585648"/>
              <a:gd name="connsiteY5" fmla="*/ 4594860 h 5737860"/>
              <a:gd name="connsiteX6" fmla="*/ 255708 w 3585648"/>
              <a:gd name="connsiteY6" fmla="*/ 4480560 h 5737860"/>
              <a:gd name="connsiteX7" fmla="*/ 385248 w 3585648"/>
              <a:gd name="connsiteY7" fmla="*/ 4251960 h 5737860"/>
              <a:gd name="connsiteX8" fmla="*/ 423348 w 3585648"/>
              <a:gd name="connsiteY8" fmla="*/ 4069080 h 5737860"/>
              <a:gd name="connsiteX9" fmla="*/ 507168 w 3585648"/>
              <a:gd name="connsiteY9" fmla="*/ 3794760 h 5737860"/>
              <a:gd name="connsiteX10" fmla="*/ 575748 w 3585648"/>
              <a:gd name="connsiteY10" fmla="*/ 3672840 h 5737860"/>
              <a:gd name="connsiteX11" fmla="*/ 636708 w 3585648"/>
              <a:gd name="connsiteY11" fmla="*/ 3619500 h 5737860"/>
              <a:gd name="connsiteX12" fmla="*/ 766248 w 3585648"/>
              <a:gd name="connsiteY12" fmla="*/ 3459480 h 5737860"/>
              <a:gd name="connsiteX13" fmla="*/ 827208 w 3585648"/>
              <a:gd name="connsiteY13" fmla="*/ 3329940 h 5737860"/>
              <a:gd name="connsiteX14" fmla="*/ 911028 w 3585648"/>
              <a:gd name="connsiteY14" fmla="*/ 3162300 h 5737860"/>
              <a:gd name="connsiteX15" fmla="*/ 941508 w 3585648"/>
              <a:gd name="connsiteY15" fmla="*/ 3108960 h 5737860"/>
              <a:gd name="connsiteX16" fmla="*/ 1010088 w 3585648"/>
              <a:gd name="connsiteY16" fmla="*/ 3093720 h 5737860"/>
              <a:gd name="connsiteX17" fmla="*/ 1071048 w 3585648"/>
              <a:gd name="connsiteY17" fmla="*/ 3108960 h 5737860"/>
              <a:gd name="connsiteX18" fmla="*/ 1124388 w 3585648"/>
              <a:gd name="connsiteY18" fmla="*/ 3063240 h 5737860"/>
              <a:gd name="connsiteX19" fmla="*/ 1132008 w 3585648"/>
              <a:gd name="connsiteY19" fmla="*/ 2979420 h 5737860"/>
              <a:gd name="connsiteX20" fmla="*/ 1170108 w 3585648"/>
              <a:gd name="connsiteY20" fmla="*/ 2887980 h 5737860"/>
              <a:gd name="connsiteX21" fmla="*/ 1231068 w 3585648"/>
              <a:gd name="connsiteY21" fmla="*/ 2804160 h 5737860"/>
              <a:gd name="connsiteX22" fmla="*/ 1330128 w 3585648"/>
              <a:gd name="connsiteY22" fmla="*/ 2697480 h 5737860"/>
              <a:gd name="connsiteX23" fmla="*/ 1474908 w 3585648"/>
              <a:gd name="connsiteY23" fmla="*/ 2529840 h 5737860"/>
              <a:gd name="connsiteX24" fmla="*/ 1558728 w 3585648"/>
              <a:gd name="connsiteY24" fmla="*/ 2430780 h 5737860"/>
              <a:gd name="connsiteX25" fmla="*/ 1612068 w 3585648"/>
              <a:gd name="connsiteY25" fmla="*/ 2286000 h 5737860"/>
              <a:gd name="connsiteX26" fmla="*/ 1703508 w 3585648"/>
              <a:gd name="connsiteY26" fmla="*/ 2103120 h 5737860"/>
              <a:gd name="connsiteX27" fmla="*/ 1756848 w 3585648"/>
              <a:gd name="connsiteY27" fmla="*/ 1958340 h 5737860"/>
              <a:gd name="connsiteX28" fmla="*/ 1863528 w 3585648"/>
              <a:gd name="connsiteY28" fmla="*/ 1767840 h 5737860"/>
              <a:gd name="connsiteX29" fmla="*/ 1977828 w 3585648"/>
              <a:gd name="connsiteY29" fmla="*/ 1592580 h 5737860"/>
              <a:gd name="connsiteX30" fmla="*/ 2130228 w 3585648"/>
              <a:gd name="connsiteY30" fmla="*/ 1417320 h 5737860"/>
              <a:gd name="connsiteX31" fmla="*/ 2275008 w 3585648"/>
              <a:gd name="connsiteY31" fmla="*/ 1264920 h 5737860"/>
              <a:gd name="connsiteX32" fmla="*/ 2419788 w 3585648"/>
              <a:gd name="connsiteY32" fmla="*/ 1135380 h 5737860"/>
              <a:gd name="connsiteX33" fmla="*/ 2556948 w 3585648"/>
              <a:gd name="connsiteY33" fmla="*/ 1074420 h 5737860"/>
              <a:gd name="connsiteX34" fmla="*/ 2648388 w 3585648"/>
              <a:gd name="connsiteY34" fmla="*/ 960120 h 5737860"/>
              <a:gd name="connsiteX35" fmla="*/ 2732208 w 3585648"/>
              <a:gd name="connsiteY35" fmla="*/ 807720 h 5737860"/>
              <a:gd name="connsiteX36" fmla="*/ 2831268 w 3585648"/>
              <a:gd name="connsiteY36" fmla="*/ 678180 h 5737860"/>
              <a:gd name="connsiteX37" fmla="*/ 3037008 w 3585648"/>
              <a:gd name="connsiteY37" fmla="*/ 563880 h 5737860"/>
              <a:gd name="connsiteX38" fmla="*/ 3120828 w 3585648"/>
              <a:gd name="connsiteY38" fmla="*/ 510540 h 5737860"/>
              <a:gd name="connsiteX39" fmla="*/ 3296088 w 3585648"/>
              <a:gd name="connsiteY39" fmla="*/ 381000 h 5737860"/>
              <a:gd name="connsiteX40" fmla="*/ 3402768 w 3585648"/>
              <a:gd name="connsiteY40" fmla="*/ 243840 h 5737860"/>
              <a:gd name="connsiteX41" fmla="*/ 3517068 w 3585648"/>
              <a:gd name="connsiteY41" fmla="*/ 114300 h 5737860"/>
              <a:gd name="connsiteX42" fmla="*/ 3570408 w 3585648"/>
              <a:gd name="connsiteY42" fmla="*/ 53340 h 5737860"/>
              <a:gd name="connsiteX43" fmla="*/ 3585648 w 3585648"/>
              <a:gd name="connsiteY43" fmla="*/ 0 h 573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85648" h="5737860">
                <a:moveTo>
                  <a:pt x="11868" y="5737860"/>
                </a:moveTo>
                <a:cubicBezTo>
                  <a:pt x="8693" y="5723890"/>
                  <a:pt x="5518" y="5709920"/>
                  <a:pt x="4248" y="5623560"/>
                </a:cubicBezTo>
                <a:cubicBezTo>
                  <a:pt x="2978" y="5537200"/>
                  <a:pt x="-4642" y="5332730"/>
                  <a:pt x="4248" y="5219700"/>
                </a:cubicBezTo>
                <a:cubicBezTo>
                  <a:pt x="13138" y="5106670"/>
                  <a:pt x="38538" y="5033010"/>
                  <a:pt x="57588" y="4945380"/>
                </a:cubicBezTo>
                <a:cubicBezTo>
                  <a:pt x="76638" y="4857750"/>
                  <a:pt x="102038" y="4752340"/>
                  <a:pt x="118548" y="4693920"/>
                </a:cubicBezTo>
                <a:cubicBezTo>
                  <a:pt x="135058" y="4635500"/>
                  <a:pt x="133788" y="4630420"/>
                  <a:pt x="156648" y="4594860"/>
                </a:cubicBezTo>
                <a:cubicBezTo>
                  <a:pt x="179508" y="4559300"/>
                  <a:pt x="217608" y="4537710"/>
                  <a:pt x="255708" y="4480560"/>
                </a:cubicBezTo>
                <a:cubicBezTo>
                  <a:pt x="293808" y="4423410"/>
                  <a:pt x="357308" y="4320540"/>
                  <a:pt x="385248" y="4251960"/>
                </a:cubicBezTo>
                <a:cubicBezTo>
                  <a:pt x="413188" y="4183380"/>
                  <a:pt x="403028" y="4145280"/>
                  <a:pt x="423348" y="4069080"/>
                </a:cubicBezTo>
                <a:cubicBezTo>
                  <a:pt x="443668" y="3992880"/>
                  <a:pt x="481768" y="3860800"/>
                  <a:pt x="507168" y="3794760"/>
                </a:cubicBezTo>
                <a:cubicBezTo>
                  <a:pt x="532568" y="3728720"/>
                  <a:pt x="554158" y="3702050"/>
                  <a:pt x="575748" y="3672840"/>
                </a:cubicBezTo>
                <a:cubicBezTo>
                  <a:pt x="597338" y="3643630"/>
                  <a:pt x="604958" y="3655060"/>
                  <a:pt x="636708" y="3619500"/>
                </a:cubicBezTo>
                <a:cubicBezTo>
                  <a:pt x="668458" y="3583940"/>
                  <a:pt x="734498" y="3507740"/>
                  <a:pt x="766248" y="3459480"/>
                </a:cubicBezTo>
                <a:cubicBezTo>
                  <a:pt x="797998" y="3411220"/>
                  <a:pt x="803078" y="3379470"/>
                  <a:pt x="827208" y="3329940"/>
                </a:cubicBezTo>
                <a:cubicBezTo>
                  <a:pt x="851338" y="3280410"/>
                  <a:pt x="891978" y="3199130"/>
                  <a:pt x="911028" y="3162300"/>
                </a:cubicBezTo>
                <a:cubicBezTo>
                  <a:pt x="930078" y="3125470"/>
                  <a:pt x="924998" y="3120390"/>
                  <a:pt x="941508" y="3108960"/>
                </a:cubicBezTo>
                <a:cubicBezTo>
                  <a:pt x="958018" y="3097530"/>
                  <a:pt x="988498" y="3093720"/>
                  <a:pt x="1010088" y="3093720"/>
                </a:cubicBezTo>
                <a:cubicBezTo>
                  <a:pt x="1031678" y="3093720"/>
                  <a:pt x="1051998" y="3114040"/>
                  <a:pt x="1071048" y="3108960"/>
                </a:cubicBezTo>
                <a:cubicBezTo>
                  <a:pt x="1090098" y="3103880"/>
                  <a:pt x="1114228" y="3084830"/>
                  <a:pt x="1124388" y="3063240"/>
                </a:cubicBezTo>
                <a:cubicBezTo>
                  <a:pt x="1134548" y="3041650"/>
                  <a:pt x="1124388" y="3008630"/>
                  <a:pt x="1132008" y="2979420"/>
                </a:cubicBezTo>
                <a:cubicBezTo>
                  <a:pt x="1139628" y="2950210"/>
                  <a:pt x="1153598" y="2917190"/>
                  <a:pt x="1170108" y="2887980"/>
                </a:cubicBezTo>
                <a:cubicBezTo>
                  <a:pt x="1186618" y="2858770"/>
                  <a:pt x="1204398" y="2835910"/>
                  <a:pt x="1231068" y="2804160"/>
                </a:cubicBezTo>
                <a:cubicBezTo>
                  <a:pt x="1257738" y="2772410"/>
                  <a:pt x="1289488" y="2743200"/>
                  <a:pt x="1330128" y="2697480"/>
                </a:cubicBezTo>
                <a:cubicBezTo>
                  <a:pt x="1370768" y="2651760"/>
                  <a:pt x="1436808" y="2574290"/>
                  <a:pt x="1474908" y="2529840"/>
                </a:cubicBezTo>
                <a:cubicBezTo>
                  <a:pt x="1513008" y="2485390"/>
                  <a:pt x="1535868" y="2471420"/>
                  <a:pt x="1558728" y="2430780"/>
                </a:cubicBezTo>
                <a:cubicBezTo>
                  <a:pt x="1581588" y="2390140"/>
                  <a:pt x="1587938" y="2340610"/>
                  <a:pt x="1612068" y="2286000"/>
                </a:cubicBezTo>
                <a:cubicBezTo>
                  <a:pt x="1636198" y="2231390"/>
                  <a:pt x="1679378" y="2157730"/>
                  <a:pt x="1703508" y="2103120"/>
                </a:cubicBezTo>
                <a:cubicBezTo>
                  <a:pt x="1727638" y="2048510"/>
                  <a:pt x="1730178" y="2014220"/>
                  <a:pt x="1756848" y="1958340"/>
                </a:cubicBezTo>
                <a:cubicBezTo>
                  <a:pt x="1783518" y="1902460"/>
                  <a:pt x="1826698" y="1828800"/>
                  <a:pt x="1863528" y="1767840"/>
                </a:cubicBezTo>
                <a:cubicBezTo>
                  <a:pt x="1900358" y="1706880"/>
                  <a:pt x="1933378" y="1651000"/>
                  <a:pt x="1977828" y="1592580"/>
                </a:cubicBezTo>
                <a:cubicBezTo>
                  <a:pt x="2022278" y="1534160"/>
                  <a:pt x="2080698" y="1471930"/>
                  <a:pt x="2130228" y="1417320"/>
                </a:cubicBezTo>
                <a:cubicBezTo>
                  <a:pt x="2179758" y="1362710"/>
                  <a:pt x="2226748" y="1311910"/>
                  <a:pt x="2275008" y="1264920"/>
                </a:cubicBezTo>
                <a:cubicBezTo>
                  <a:pt x="2323268" y="1217930"/>
                  <a:pt x="2372798" y="1167130"/>
                  <a:pt x="2419788" y="1135380"/>
                </a:cubicBezTo>
                <a:cubicBezTo>
                  <a:pt x="2466778" y="1103630"/>
                  <a:pt x="2518848" y="1103630"/>
                  <a:pt x="2556948" y="1074420"/>
                </a:cubicBezTo>
                <a:cubicBezTo>
                  <a:pt x="2595048" y="1045210"/>
                  <a:pt x="2619178" y="1004570"/>
                  <a:pt x="2648388" y="960120"/>
                </a:cubicBezTo>
                <a:cubicBezTo>
                  <a:pt x="2677598" y="915670"/>
                  <a:pt x="2701728" y="854710"/>
                  <a:pt x="2732208" y="807720"/>
                </a:cubicBezTo>
                <a:cubicBezTo>
                  <a:pt x="2762688" y="760730"/>
                  <a:pt x="2780468" y="718820"/>
                  <a:pt x="2831268" y="678180"/>
                </a:cubicBezTo>
                <a:cubicBezTo>
                  <a:pt x="2882068" y="637540"/>
                  <a:pt x="3037008" y="563880"/>
                  <a:pt x="3037008" y="563880"/>
                </a:cubicBezTo>
                <a:cubicBezTo>
                  <a:pt x="3085268" y="535940"/>
                  <a:pt x="3077648" y="541020"/>
                  <a:pt x="3120828" y="510540"/>
                </a:cubicBezTo>
                <a:cubicBezTo>
                  <a:pt x="3164008" y="480060"/>
                  <a:pt x="3249098" y="425450"/>
                  <a:pt x="3296088" y="381000"/>
                </a:cubicBezTo>
                <a:cubicBezTo>
                  <a:pt x="3343078" y="336550"/>
                  <a:pt x="3365938" y="288290"/>
                  <a:pt x="3402768" y="243840"/>
                </a:cubicBezTo>
                <a:cubicBezTo>
                  <a:pt x="3439598" y="199390"/>
                  <a:pt x="3489128" y="146050"/>
                  <a:pt x="3517068" y="114300"/>
                </a:cubicBezTo>
                <a:cubicBezTo>
                  <a:pt x="3545008" y="82550"/>
                  <a:pt x="3558978" y="72390"/>
                  <a:pt x="3570408" y="53340"/>
                </a:cubicBezTo>
                <a:cubicBezTo>
                  <a:pt x="3581838" y="34290"/>
                  <a:pt x="3583743" y="17145"/>
                  <a:pt x="3585648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7094A1-5A57-11D2-E564-71B66380D881}"/>
              </a:ext>
            </a:extLst>
          </p:cNvPr>
          <p:cNvCxnSpPr>
            <a:cxnSpLocks/>
          </p:cNvCxnSpPr>
          <p:nvPr/>
        </p:nvCxnSpPr>
        <p:spPr>
          <a:xfrm flipH="1" flipV="1">
            <a:off x="2573749" y="4428260"/>
            <a:ext cx="1230736" cy="807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CD3FC22-B6A0-D82B-4C58-0A69826B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3" y="6078321"/>
            <a:ext cx="1111305" cy="311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06FF2B-9590-2993-8B00-C60660A9F83D}"/>
              </a:ext>
            </a:extLst>
          </p:cNvPr>
          <p:cNvSpPr txBox="1"/>
          <p:nvPr/>
        </p:nvSpPr>
        <p:spPr>
          <a:xfrm>
            <a:off x="3320671" y="6264917"/>
            <a:ext cx="711803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Leiston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0AA087-F667-4AC4-162C-279EB2EDA737}"/>
              </a:ext>
            </a:extLst>
          </p:cNvPr>
          <p:cNvSpPr txBox="1"/>
          <p:nvPr/>
        </p:nvSpPr>
        <p:spPr>
          <a:xfrm>
            <a:off x="5252826" y="342385"/>
            <a:ext cx="711803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Blythburgh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DC63D-27D9-E329-5375-664B3DC303CF}"/>
              </a:ext>
            </a:extLst>
          </p:cNvPr>
          <p:cNvSpPr txBox="1"/>
          <p:nvPr/>
        </p:nvSpPr>
        <p:spPr>
          <a:xfrm>
            <a:off x="1460133" y="3299329"/>
            <a:ext cx="711803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Yoxford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45A160-DBED-6856-7757-98925547F11B}"/>
              </a:ext>
            </a:extLst>
          </p:cNvPr>
          <p:cNvSpPr txBox="1"/>
          <p:nvPr/>
        </p:nvSpPr>
        <p:spPr>
          <a:xfrm>
            <a:off x="3070247" y="3346353"/>
            <a:ext cx="1008140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Middleton Moor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EB8D6D-9210-CE19-3EB8-1CC6E1C9B264}"/>
              </a:ext>
            </a:extLst>
          </p:cNvPr>
          <p:cNvSpPr txBox="1"/>
          <p:nvPr/>
        </p:nvSpPr>
        <p:spPr>
          <a:xfrm>
            <a:off x="3555106" y="5056681"/>
            <a:ext cx="711803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Theberton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39EF32-0962-CF94-1DAD-39F6B1EAAF7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073878" y="467734"/>
            <a:ext cx="17894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0CC496-5292-5D2C-9FB3-A4E3058F18AF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3320120" y="3597050"/>
            <a:ext cx="254197" cy="25069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904AB0-45FB-61BE-80AF-5482200C0FC7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171936" y="3424678"/>
            <a:ext cx="150859" cy="432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B4D221-A58B-A88D-3CE4-6EDF188A3DAD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434288" y="2941214"/>
            <a:ext cx="0" cy="2835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CA2990-26CB-6DDE-0AC5-76FE573CFCA4}"/>
              </a:ext>
            </a:extLst>
          </p:cNvPr>
          <p:cNvSpPr txBox="1"/>
          <p:nvPr/>
        </p:nvSpPr>
        <p:spPr>
          <a:xfrm>
            <a:off x="4078386" y="2690517"/>
            <a:ext cx="711803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Westleton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24A3F-1F20-CE8F-8D6B-FADED1C911DE}"/>
              </a:ext>
            </a:extLst>
          </p:cNvPr>
          <p:cNvSpPr txBox="1"/>
          <p:nvPr/>
        </p:nvSpPr>
        <p:spPr>
          <a:xfrm>
            <a:off x="7261358" y="771035"/>
            <a:ext cx="817327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Walberswick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705DF7-5BDB-AB7D-BD29-01414D7CD301}"/>
              </a:ext>
            </a:extLst>
          </p:cNvPr>
          <p:cNvSpPr txBox="1"/>
          <p:nvPr/>
        </p:nvSpPr>
        <p:spPr>
          <a:xfrm>
            <a:off x="6332887" y="2620997"/>
            <a:ext cx="817327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Dunwich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8EB74-30BB-94DF-73DD-C6CB2D26B355}"/>
              </a:ext>
            </a:extLst>
          </p:cNvPr>
          <p:cNvSpPr txBox="1"/>
          <p:nvPr/>
        </p:nvSpPr>
        <p:spPr>
          <a:xfrm>
            <a:off x="6185428" y="6108944"/>
            <a:ext cx="669641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Sizewell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1E6F9E-E940-28AE-827E-5C5DF7F00EA8}"/>
              </a:ext>
            </a:extLst>
          </p:cNvPr>
          <p:cNvSpPr txBox="1"/>
          <p:nvPr/>
        </p:nvSpPr>
        <p:spPr>
          <a:xfrm>
            <a:off x="5103054" y="4561401"/>
            <a:ext cx="711803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Eastbridge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5BE5E56-9E5D-70F8-E62C-3F707090D161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4931988" y="4686749"/>
            <a:ext cx="171066" cy="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C03753-59E1-E33A-A8AD-B811BF835518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3911008" y="4812098"/>
            <a:ext cx="378990" cy="2445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BC1D89A-2E48-CD3F-B01A-185A774DBBCD}"/>
              </a:ext>
            </a:extLst>
          </p:cNvPr>
          <p:cNvSpPr txBox="1"/>
          <p:nvPr/>
        </p:nvSpPr>
        <p:spPr>
          <a:xfrm>
            <a:off x="550863" y="5702274"/>
            <a:ext cx="962149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Saxmundham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74E36-DA8C-87D9-72BB-8CAAB6B20E71}"/>
              </a:ext>
            </a:extLst>
          </p:cNvPr>
          <p:cNvSpPr txBox="1"/>
          <p:nvPr/>
        </p:nvSpPr>
        <p:spPr>
          <a:xfrm>
            <a:off x="3153537" y="2454808"/>
            <a:ext cx="711803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Darsham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CCC6CF-8B75-DA09-D226-FDD8195A688B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3509439" y="2705505"/>
            <a:ext cx="8426" cy="23031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9E81E1-E835-EC4A-FC67-0E4D38470144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6149487" y="2746346"/>
            <a:ext cx="1834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F68275-665F-5EBD-27CF-4BC8939785BB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150214" y="771035"/>
            <a:ext cx="111144" cy="12534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E888E48-0265-2A94-432A-09D15C4139A6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6035574" y="6234292"/>
            <a:ext cx="149854" cy="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3916923-F409-E4B7-1B19-947CC31D021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513012" y="5827623"/>
            <a:ext cx="169053" cy="12534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EF7B223-5E65-029D-4CFF-104B5896554A}"/>
              </a:ext>
            </a:extLst>
          </p:cNvPr>
          <p:cNvSpPr txBox="1"/>
          <p:nvPr/>
        </p:nvSpPr>
        <p:spPr>
          <a:xfrm>
            <a:off x="2417072" y="1612921"/>
            <a:ext cx="495685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A144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DA9336-4127-6AB0-BCD7-92284A72AD11}"/>
              </a:ext>
            </a:extLst>
          </p:cNvPr>
          <p:cNvSpPr txBox="1"/>
          <p:nvPr/>
        </p:nvSpPr>
        <p:spPr>
          <a:xfrm>
            <a:off x="3447218" y="1465316"/>
            <a:ext cx="495685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DE9E17-5119-EE44-3855-DA4961EF2B5A}"/>
              </a:ext>
            </a:extLst>
          </p:cNvPr>
          <p:cNvSpPr txBox="1"/>
          <p:nvPr/>
        </p:nvSpPr>
        <p:spPr>
          <a:xfrm>
            <a:off x="1460133" y="4581217"/>
            <a:ext cx="495685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A9AF8C-EF99-AB32-9042-33453CF91E91}"/>
              </a:ext>
            </a:extLst>
          </p:cNvPr>
          <p:cNvSpPr txBox="1"/>
          <p:nvPr/>
        </p:nvSpPr>
        <p:spPr>
          <a:xfrm>
            <a:off x="2657852" y="4456657"/>
            <a:ext cx="495685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B1122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68DF3B-1D25-8230-0588-CA1BF5E1A5B4}"/>
              </a:ext>
            </a:extLst>
          </p:cNvPr>
          <p:cNvSpPr txBox="1"/>
          <p:nvPr/>
        </p:nvSpPr>
        <p:spPr>
          <a:xfrm>
            <a:off x="5211112" y="1590664"/>
            <a:ext cx="495685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B1125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CA5B2C1-196C-9225-31B8-B62C866DA10A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4915740" y="1583778"/>
            <a:ext cx="295372" cy="13223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61935E-BDE2-BF26-D04C-DF5616F11578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2905695" y="3785274"/>
            <a:ext cx="106773" cy="6713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CEA5648-9104-BAF0-CD97-09444C77CBA0}"/>
              </a:ext>
            </a:extLst>
          </p:cNvPr>
          <p:cNvSpPr txBox="1"/>
          <p:nvPr/>
        </p:nvSpPr>
        <p:spPr>
          <a:xfrm>
            <a:off x="928930" y="5041172"/>
            <a:ext cx="495685" cy="25069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B1119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BAB8396-863C-DE6B-0A1D-6FF30085C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424" y="2949849"/>
            <a:ext cx="275141" cy="24470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286D665-F1B9-3877-4DA1-265BF7AA0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846" y="3484089"/>
            <a:ext cx="275141" cy="2447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C0CC8F4-27ED-4FF7-DEBF-729F29F86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898" y="3505659"/>
            <a:ext cx="275141" cy="2447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92C54AA-8D43-F669-431F-0F194C314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915" y="4437791"/>
            <a:ext cx="275141" cy="24470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33415DB-04D6-96A4-1624-7C3CA44E4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470" y="5176591"/>
            <a:ext cx="275141" cy="244706"/>
          </a:xfrm>
          <a:prstGeom prst="rect">
            <a:avLst/>
          </a:prstGeom>
        </p:spPr>
      </p:pic>
      <p:sp>
        <p:nvSpPr>
          <p:cNvPr id="50" name="Free-form: Shape 49">
            <a:extLst>
              <a:ext uri="{FF2B5EF4-FFF2-40B4-BE49-F238E27FC236}">
                <a16:creationId xmlns:a16="http://schemas.microsoft.com/office/drawing/2014/main" id="{B9C2CE99-ACCA-D286-4FF6-998A8C68C518}"/>
              </a:ext>
            </a:extLst>
          </p:cNvPr>
          <p:cNvSpPr/>
          <p:nvPr/>
        </p:nvSpPr>
        <p:spPr>
          <a:xfrm>
            <a:off x="4499547" y="3230880"/>
            <a:ext cx="144983" cy="213360"/>
          </a:xfrm>
          <a:custGeom>
            <a:avLst/>
            <a:gdLst>
              <a:gd name="connsiteX0" fmla="*/ 144983 w 144983"/>
              <a:gd name="connsiteY0" fmla="*/ 0 h 213360"/>
              <a:gd name="connsiteX1" fmla="*/ 23063 w 144983"/>
              <a:gd name="connsiteY1" fmla="*/ 91440 h 213360"/>
              <a:gd name="connsiteX2" fmla="*/ 203 w 144983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983" h="213360">
                <a:moveTo>
                  <a:pt x="144983" y="0"/>
                </a:moveTo>
                <a:cubicBezTo>
                  <a:pt x="96088" y="27940"/>
                  <a:pt x="47193" y="55880"/>
                  <a:pt x="23063" y="91440"/>
                </a:cubicBezTo>
                <a:cubicBezTo>
                  <a:pt x="-1067" y="127000"/>
                  <a:pt x="-432" y="170180"/>
                  <a:pt x="203" y="21336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-form: Shape 50">
            <a:extLst>
              <a:ext uri="{FF2B5EF4-FFF2-40B4-BE49-F238E27FC236}">
                <a16:creationId xmlns:a16="http://schemas.microsoft.com/office/drawing/2014/main" id="{0A65A0A2-F63B-9F42-5794-5C46F213B430}"/>
              </a:ext>
            </a:extLst>
          </p:cNvPr>
          <p:cNvSpPr/>
          <p:nvPr/>
        </p:nvSpPr>
        <p:spPr>
          <a:xfrm>
            <a:off x="3036710" y="3627119"/>
            <a:ext cx="993934" cy="760095"/>
          </a:xfrm>
          <a:custGeom>
            <a:avLst/>
            <a:gdLst>
              <a:gd name="connsiteX0" fmla="*/ 0 w 1043940"/>
              <a:gd name="connsiteY0" fmla="*/ 0 h 769620"/>
              <a:gd name="connsiteX1" fmla="*/ 190500 w 1043940"/>
              <a:gd name="connsiteY1" fmla="*/ 160020 h 769620"/>
              <a:gd name="connsiteX2" fmla="*/ 381000 w 1043940"/>
              <a:gd name="connsiteY2" fmla="*/ 220980 h 769620"/>
              <a:gd name="connsiteX3" fmla="*/ 411480 w 1043940"/>
              <a:gd name="connsiteY3" fmla="*/ 426720 h 769620"/>
              <a:gd name="connsiteX4" fmla="*/ 525780 w 1043940"/>
              <a:gd name="connsiteY4" fmla="*/ 464820 h 769620"/>
              <a:gd name="connsiteX5" fmla="*/ 754380 w 1043940"/>
              <a:gd name="connsiteY5" fmla="*/ 579120 h 769620"/>
              <a:gd name="connsiteX6" fmla="*/ 922020 w 1043940"/>
              <a:gd name="connsiteY6" fmla="*/ 716280 h 769620"/>
              <a:gd name="connsiteX7" fmla="*/ 1043940 w 1043940"/>
              <a:gd name="connsiteY7" fmla="*/ 769620 h 769620"/>
              <a:gd name="connsiteX0" fmla="*/ 0 w 1043940"/>
              <a:gd name="connsiteY0" fmla="*/ 0 h 769620"/>
              <a:gd name="connsiteX1" fmla="*/ 190500 w 1043940"/>
              <a:gd name="connsiteY1" fmla="*/ 160020 h 769620"/>
              <a:gd name="connsiteX2" fmla="*/ 381000 w 1043940"/>
              <a:gd name="connsiteY2" fmla="*/ 220980 h 769620"/>
              <a:gd name="connsiteX3" fmla="*/ 411480 w 1043940"/>
              <a:gd name="connsiteY3" fmla="*/ 426720 h 769620"/>
              <a:gd name="connsiteX4" fmla="*/ 525780 w 1043940"/>
              <a:gd name="connsiteY4" fmla="*/ 464820 h 769620"/>
              <a:gd name="connsiteX5" fmla="*/ 754380 w 1043940"/>
              <a:gd name="connsiteY5" fmla="*/ 579120 h 769620"/>
              <a:gd name="connsiteX6" fmla="*/ 886302 w 1043940"/>
              <a:gd name="connsiteY6" fmla="*/ 690086 h 769620"/>
              <a:gd name="connsiteX7" fmla="*/ 1043940 w 1043940"/>
              <a:gd name="connsiteY7" fmla="*/ 769620 h 769620"/>
              <a:gd name="connsiteX0" fmla="*/ 0 w 993934"/>
              <a:gd name="connsiteY0" fmla="*/ 0 h 760095"/>
              <a:gd name="connsiteX1" fmla="*/ 190500 w 993934"/>
              <a:gd name="connsiteY1" fmla="*/ 160020 h 760095"/>
              <a:gd name="connsiteX2" fmla="*/ 381000 w 993934"/>
              <a:gd name="connsiteY2" fmla="*/ 220980 h 760095"/>
              <a:gd name="connsiteX3" fmla="*/ 411480 w 993934"/>
              <a:gd name="connsiteY3" fmla="*/ 426720 h 760095"/>
              <a:gd name="connsiteX4" fmla="*/ 525780 w 993934"/>
              <a:gd name="connsiteY4" fmla="*/ 464820 h 760095"/>
              <a:gd name="connsiteX5" fmla="*/ 754380 w 993934"/>
              <a:gd name="connsiteY5" fmla="*/ 579120 h 760095"/>
              <a:gd name="connsiteX6" fmla="*/ 886302 w 993934"/>
              <a:gd name="connsiteY6" fmla="*/ 690086 h 760095"/>
              <a:gd name="connsiteX7" fmla="*/ 993934 w 993934"/>
              <a:gd name="connsiteY7" fmla="*/ 760095 h 76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3934" h="760095">
                <a:moveTo>
                  <a:pt x="0" y="0"/>
                </a:moveTo>
                <a:cubicBezTo>
                  <a:pt x="63500" y="61595"/>
                  <a:pt x="127000" y="123190"/>
                  <a:pt x="190500" y="160020"/>
                </a:cubicBezTo>
                <a:cubicBezTo>
                  <a:pt x="254000" y="196850"/>
                  <a:pt x="344170" y="176530"/>
                  <a:pt x="381000" y="220980"/>
                </a:cubicBezTo>
                <a:cubicBezTo>
                  <a:pt x="417830" y="265430"/>
                  <a:pt x="387350" y="386080"/>
                  <a:pt x="411480" y="426720"/>
                </a:cubicBezTo>
                <a:cubicBezTo>
                  <a:pt x="435610" y="467360"/>
                  <a:pt x="468630" y="439420"/>
                  <a:pt x="525780" y="464820"/>
                </a:cubicBezTo>
                <a:cubicBezTo>
                  <a:pt x="582930" y="490220"/>
                  <a:pt x="694293" y="541576"/>
                  <a:pt x="754380" y="579120"/>
                </a:cubicBezTo>
                <a:cubicBezTo>
                  <a:pt x="814467" y="616664"/>
                  <a:pt x="838042" y="658336"/>
                  <a:pt x="886302" y="690086"/>
                </a:cubicBezTo>
                <a:cubicBezTo>
                  <a:pt x="934562" y="721836"/>
                  <a:pt x="957104" y="749300"/>
                  <a:pt x="993934" y="760095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ree-form: Shape 51">
            <a:extLst>
              <a:ext uri="{FF2B5EF4-FFF2-40B4-BE49-F238E27FC236}">
                <a16:creationId xmlns:a16="http://schemas.microsoft.com/office/drawing/2014/main" id="{F484A1BC-BCB2-5C0A-2047-70B0623E438A}"/>
              </a:ext>
            </a:extLst>
          </p:cNvPr>
          <p:cNvSpPr/>
          <p:nvPr/>
        </p:nvSpPr>
        <p:spPr>
          <a:xfrm>
            <a:off x="4003020" y="4667250"/>
            <a:ext cx="504349" cy="598169"/>
          </a:xfrm>
          <a:custGeom>
            <a:avLst/>
            <a:gdLst>
              <a:gd name="connsiteX0" fmla="*/ 0 w 487680"/>
              <a:gd name="connsiteY0" fmla="*/ 0 h 617220"/>
              <a:gd name="connsiteX1" fmla="*/ 121920 w 487680"/>
              <a:gd name="connsiteY1" fmla="*/ 114300 h 617220"/>
              <a:gd name="connsiteX2" fmla="*/ 274320 w 487680"/>
              <a:gd name="connsiteY2" fmla="*/ 312420 h 617220"/>
              <a:gd name="connsiteX3" fmla="*/ 403860 w 487680"/>
              <a:gd name="connsiteY3" fmla="*/ 480060 h 617220"/>
              <a:gd name="connsiteX4" fmla="*/ 487680 w 487680"/>
              <a:gd name="connsiteY4" fmla="*/ 617220 h 617220"/>
              <a:gd name="connsiteX0" fmla="*/ 0 w 509111"/>
              <a:gd name="connsiteY0" fmla="*/ 0 h 591026"/>
              <a:gd name="connsiteX1" fmla="*/ 143351 w 509111"/>
              <a:gd name="connsiteY1" fmla="*/ 88106 h 591026"/>
              <a:gd name="connsiteX2" fmla="*/ 295751 w 509111"/>
              <a:gd name="connsiteY2" fmla="*/ 286226 h 591026"/>
              <a:gd name="connsiteX3" fmla="*/ 425291 w 509111"/>
              <a:gd name="connsiteY3" fmla="*/ 453866 h 591026"/>
              <a:gd name="connsiteX4" fmla="*/ 509111 w 509111"/>
              <a:gd name="connsiteY4" fmla="*/ 591026 h 591026"/>
              <a:gd name="connsiteX0" fmla="*/ 0 w 504349"/>
              <a:gd name="connsiteY0" fmla="*/ 0 h 598169"/>
              <a:gd name="connsiteX1" fmla="*/ 138589 w 504349"/>
              <a:gd name="connsiteY1" fmla="*/ 95249 h 598169"/>
              <a:gd name="connsiteX2" fmla="*/ 290989 w 504349"/>
              <a:gd name="connsiteY2" fmla="*/ 293369 h 598169"/>
              <a:gd name="connsiteX3" fmla="*/ 420529 w 504349"/>
              <a:gd name="connsiteY3" fmla="*/ 461009 h 598169"/>
              <a:gd name="connsiteX4" fmla="*/ 504349 w 504349"/>
              <a:gd name="connsiteY4" fmla="*/ 598169 h 59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49" h="598169">
                <a:moveTo>
                  <a:pt x="0" y="0"/>
                </a:moveTo>
                <a:cubicBezTo>
                  <a:pt x="38100" y="31115"/>
                  <a:pt x="90091" y="46354"/>
                  <a:pt x="138589" y="95249"/>
                </a:cubicBezTo>
                <a:cubicBezTo>
                  <a:pt x="187087" y="144144"/>
                  <a:pt x="290989" y="293369"/>
                  <a:pt x="290989" y="293369"/>
                </a:cubicBezTo>
                <a:cubicBezTo>
                  <a:pt x="337979" y="354329"/>
                  <a:pt x="384969" y="410209"/>
                  <a:pt x="420529" y="461009"/>
                </a:cubicBezTo>
                <a:cubicBezTo>
                  <a:pt x="456089" y="511809"/>
                  <a:pt x="480219" y="554989"/>
                  <a:pt x="504349" y="598169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154BDC-830D-2E04-4C79-1D1F4F98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84200"/>
            <a:ext cx="10515600" cy="415498"/>
          </a:xfrm>
        </p:spPr>
        <p:txBody>
          <a:bodyPr>
            <a:normAutofit/>
          </a:bodyPr>
          <a:lstStyle/>
          <a:p>
            <a:r>
              <a:rPr lang="en-GB">
                <a:latin typeface="Arial"/>
                <a:ea typeface="+mn-ea"/>
                <a:cs typeface="Arial"/>
              </a:rPr>
              <a:t>Average Speed Cameras Q1 2025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D1708BF-55C4-713A-634F-4A4B3D27E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0315" y="1255173"/>
            <a:ext cx="3480318" cy="852541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tx1"/>
                </a:solidFill>
                <a:latin typeface="Arial"/>
                <a:ea typeface="Calibri"/>
                <a:cs typeface="Calibri"/>
              </a:rPr>
              <a:t>Average speed camera enforcement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  <a:latin typeface="Arial"/>
                <a:ea typeface="Calibri"/>
                <a:cs typeface="Calibri"/>
              </a:rPr>
              <a:t>B1122 from </a:t>
            </a:r>
            <a:r>
              <a:rPr lang="en-US" err="1">
                <a:solidFill>
                  <a:schemeClr val="tx1"/>
                </a:solidFill>
                <a:latin typeface="Arial"/>
                <a:ea typeface="Calibri"/>
                <a:cs typeface="Calibri"/>
              </a:rPr>
              <a:t>Yoxford</a:t>
            </a:r>
            <a:r>
              <a:rPr lang="en-US">
                <a:solidFill>
                  <a:schemeClr val="tx1"/>
                </a:solidFill>
                <a:latin typeface="Arial"/>
                <a:ea typeface="Calibri"/>
                <a:cs typeface="Calibri"/>
              </a:rPr>
              <a:t> to Eastbridge Road / main site access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  <a:latin typeface="Arial"/>
                <a:ea typeface="Calibri"/>
                <a:cs typeface="Calibri"/>
              </a:rPr>
              <a:t>B1125 through </a:t>
            </a:r>
            <a:r>
              <a:rPr lang="en-US" err="1">
                <a:solidFill>
                  <a:schemeClr val="tx1"/>
                </a:solidFill>
                <a:latin typeface="Arial"/>
                <a:ea typeface="Calibri"/>
                <a:cs typeface="Calibri"/>
              </a:rPr>
              <a:t>Westleton</a:t>
            </a:r>
            <a:endParaRPr lang="en-US">
              <a:solidFill>
                <a:schemeClr val="tx1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5AAD73-75B8-3421-8A1B-4AD3732B78C8}"/>
              </a:ext>
            </a:extLst>
          </p:cNvPr>
          <p:cNvSpPr txBox="1"/>
          <p:nvPr/>
        </p:nvSpPr>
        <p:spPr>
          <a:xfrm>
            <a:off x="7500226" y="5481430"/>
            <a:ext cx="2991240" cy="7491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 road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 Speed Camera Location</a:t>
            </a:r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8D16889C-0B45-2813-F8E5-8777C4F626B0}"/>
              </a:ext>
            </a:extLst>
          </p:cNvPr>
          <p:cNvSpPr/>
          <p:nvPr/>
        </p:nvSpPr>
        <p:spPr>
          <a:xfrm>
            <a:off x="10579872" y="5593052"/>
            <a:ext cx="752475" cy="153611"/>
          </a:xfrm>
          <a:custGeom>
            <a:avLst/>
            <a:gdLst>
              <a:gd name="connsiteX0" fmla="*/ 0 w 752475"/>
              <a:gd name="connsiteY0" fmla="*/ 105525 h 153611"/>
              <a:gd name="connsiteX1" fmla="*/ 247650 w 752475"/>
              <a:gd name="connsiteY1" fmla="*/ 750 h 153611"/>
              <a:gd name="connsiteX2" fmla="*/ 609600 w 752475"/>
              <a:gd name="connsiteY2" fmla="*/ 153150 h 153611"/>
              <a:gd name="connsiteX3" fmla="*/ 752475 w 752475"/>
              <a:gd name="connsiteY3" fmla="*/ 38850 h 15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153611">
                <a:moveTo>
                  <a:pt x="0" y="105525"/>
                </a:moveTo>
                <a:cubicBezTo>
                  <a:pt x="73025" y="49168"/>
                  <a:pt x="146050" y="-7188"/>
                  <a:pt x="247650" y="750"/>
                </a:cubicBezTo>
                <a:cubicBezTo>
                  <a:pt x="349250" y="8687"/>
                  <a:pt x="525463" y="146800"/>
                  <a:pt x="609600" y="153150"/>
                </a:cubicBezTo>
                <a:cubicBezTo>
                  <a:pt x="693737" y="159500"/>
                  <a:pt x="723106" y="99175"/>
                  <a:pt x="752475" y="3885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0765081-0B21-9869-032F-E3DC4F6255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2280" y="2441724"/>
            <a:ext cx="1674780" cy="278555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9A4F2E3-6291-D934-E0BE-810473E0F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7059" y="5935407"/>
            <a:ext cx="275141" cy="244706"/>
          </a:xfrm>
          <a:prstGeom prst="rect">
            <a:avLst/>
          </a:prstGeom>
        </p:spPr>
      </p:pic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ACCEFEB6-EA37-CCA7-3758-EA4845D6E3E1}"/>
              </a:ext>
            </a:extLst>
          </p:cNvPr>
          <p:cNvSpPr txBox="1">
            <a:spLocks/>
          </p:cNvSpPr>
          <p:nvPr/>
        </p:nvSpPr>
        <p:spPr bwMode="gray">
          <a:xfrm>
            <a:off x="9014071" y="5205115"/>
            <a:ext cx="1752987" cy="153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/>
              <a:t>© 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Copyright Jenoptik.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6313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92A44-6549-D793-81AC-C900A80C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Google Shape;92;p8"/>
          <p:cNvSpPr txBox="1"/>
          <p:nvPr/>
        </p:nvSpPr>
        <p:spPr>
          <a:xfrm>
            <a:off x="621082" y="1620075"/>
            <a:ext cx="11102517" cy="361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219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3" name="Google Shape;93;p8"/>
          <p:cNvSpPr txBox="1"/>
          <p:nvPr/>
        </p:nvSpPr>
        <p:spPr>
          <a:xfrm>
            <a:off x="9615400" y="537634"/>
            <a:ext cx="19672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oogle Shape;17;p4">
            <a:extLst>
              <a:ext uri="{FF2B5EF4-FFF2-40B4-BE49-F238E27FC236}">
                <a16:creationId xmlns:a16="http://schemas.microsoft.com/office/drawing/2014/main" id="{D54E3BC7-4EC4-0830-9FF4-7BC678BD4CE5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192" y="953795"/>
            <a:ext cx="1891616" cy="78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8A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circle with a blue sky and clouds in the background&#10;&#10;Description automatically generated">
            <a:extLst>
              <a:ext uri="{FF2B5EF4-FFF2-40B4-BE49-F238E27FC236}">
                <a16:creationId xmlns:a16="http://schemas.microsoft.com/office/drawing/2014/main" id="{00395A23-1F75-8DA0-0D90-6C0E276B4A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9906" y="-200376"/>
            <a:ext cx="10254342" cy="7258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83FB5-8AFE-0BFC-7EEB-07812897EA24}"/>
              </a:ext>
            </a:extLst>
          </p:cNvPr>
          <p:cNvSpPr txBox="1"/>
          <p:nvPr/>
        </p:nvSpPr>
        <p:spPr>
          <a:xfrm>
            <a:off x="882650" y="442495"/>
            <a:ext cx="8304463" cy="6586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000">
                <a:solidFill>
                  <a:schemeClr val="bg1"/>
                </a:solidFill>
                <a:cs typeface="Segoe UI"/>
              </a:rPr>
              <a:t>Agenda</a:t>
            </a:r>
            <a:r>
              <a:rPr lang="en-US" sz="6000">
                <a:solidFill>
                  <a:schemeClr val="bg1"/>
                </a:solidFill>
                <a:cs typeface="Segoe UI"/>
              </a:rPr>
              <a:t>​</a:t>
            </a:r>
          </a:p>
          <a:p>
            <a:r>
              <a:rPr lang="en-GB">
                <a:solidFill>
                  <a:schemeClr val="bg1"/>
                </a:solidFill>
                <a:cs typeface="Segoe UI"/>
              </a:rPr>
              <a:t>​</a:t>
            </a:r>
            <a:endParaRPr lang="en-GB" sz="2400">
              <a:solidFill>
                <a:schemeClr val="bg1"/>
              </a:solidFill>
              <a:cs typeface="Segoe UI"/>
            </a:endParaRPr>
          </a:p>
          <a:p>
            <a:pPr marL="342900" indent="-342900">
              <a:buFont typeface=""/>
              <a:buAutoNum type="arabicPeriod"/>
            </a:pPr>
            <a:r>
              <a:rPr lang="en-GB" sz="2800">
                <a:solidFill>
                  <a:schemeClr val="bg1"/>
                </a:solidFill>
                <a:cs typeface="Arial"/>
              </a:rPr>
              <a:t>Introductions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r>
              <a:rPr lang="en-GB" sz="2800">
                <a:solidFill>
                  <a:schemeClr val="bg1"/>
                </a:solidFill>
                <a:cs typeface="Arial"/>
              </a:rPr>
              <a:t>Northern Park and Ride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r>
              <a:rPr lang="en-GB" sz="2800">
                <a:solidFill>
                  <a:schemeClr val="bg1"/>
                </a:solidFill>
                <a:cs typeface="Arial"/>
              </a:rPr>
              <a:t>Site Delivery Lookahead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r>
              <a:rPr lang="en-GB" sz="2800">
                <a:solidFill>
                  <a:schemeClr val="bg1"/>
                </a:solidFill>
                <a:cs typeface="Arial"/>
              </a:rPr>
              <a:t>Design Status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r>
              <a:rPr lang="en-GB" sz="2800" err="1">
                <a:solidFill>
                  <a:schemeClr val="bg1"/>
                </a:solidFill>
                <a:cs typeface="Arial"/>
              </a:rPr>
              <a:t>Yoxford</a:t>
            </a:r>
            <a:r>
              <a:rPr lang="en-GB" sz="2800">
                <a:solidFill>
                  <a:schemeClr val="bg1"/>
                </a:solidFill>
                <a:cs typeface="Arial"/>
              </a:rPr>
              <a:t> Roundabout 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r>
              <a:rPr lang="en-GB" sz="2800">
                <a:solidFill>
                  <a:schemeClr val="bg1"/>
                </a:solidFill>
                <a:cs typeface="Arial"/>
              </a:rPr>
              <a:t>Sizewell Link Road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r>
              <a:rPr lang="en-GB" sz="2800">
                <a:solidFill>
                  <a:schemeClr val="bg1"/>
                </a:solidFill>
                <a:cs typeface="Arial"/>
              </a:rPr>
              <a:t>Local Road Improvement Schemes 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r>
              <a:rPr lang="en-GB" sz="2800">
                <a:solidFill>
                  <a:schemeClr val="bg1"/>
                </a:solidFill>
                <a:cs typeface="Arial"/>
              </a:rPr>
              <a:t>Average Speed Camera </a:t>
            </a:r>
            <a:r>
              <a:rPr lang="en-US" sz="2800">
                <a:solidFill>
                  <a:schemeClr val="bg1"/>
                </a:solidFill>
                <a:cs typeface="Arial"/>
              </a:rPr>
              <a:t>​</a:t>
            </a:r>
          </a:p>
          <a:p>
            <a:pPr marL="342900" indent="-342900">
              <a:buAutoNum type="arabicPeriod"/>
            </a:pPr>
            <a:r>
              <a:rPr lang="en-US" sz="2800">
                <a:solidFill>
                  <a:schemeClr val="bg1"/>
                </a:solidFill>
                <a:cs typeface="Arial"/>
              </a:rPr>
              <a:t>Q&amp;A</a:t>
            </a:r>
          </a:p>
          <a:p>
            <a:endParaRPr lang="en-US" sz="2800">
              <a:solidFill>
                <a:schemeClr val="bg1"/>
              </a:solidFill>
              <a:cs typeface="Arial"/>
            </a:endParaRPr>
          </a:p>
          <a:p>
            <a:r>
              <a:rPr lang="en-US" sz="2400">
                <a:solidFill>
                  <a:schemeClr val="bg1"/>
                </a:solidFill>
                <a:cs typeface="Arial"/>
              </a:rPr>
              <a:t>Close 8pm </a:t>
            </a:r>
          </a:p>
          <a:p>
            <a:pPr marL="342900" indent="-342900">
              <a:buAutoNum type="arabicPeriod"/>
            </a:pPr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24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8A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circle with a blue sky and clouds in the background&#10;&#10;Description automatically generated">
            <a:extLst>
              <a:ext uri="{FF2B5EF4-FFF2-40B4-BE49-F238E27FC236}">
                <a16:creationId xmlns:a16="http://schemas.microsoft.com/office/drawing/2014/main" id="{00395A23-1F75-8DA0-0D90-6C0E276B4A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9906" y="-200376"/>
            <a:ext cx="10254342" cy="7258417"/>
          </a:xfrm>
          <a:prstGeom prst="rect">
            <a:avLst/>
          </a:prstGeom>
        </p:spPr>
      </p:pic>
      <p:sp>
        <p:nvSpPr>
          <p:cNvPr id="3" name="Google Shape;38;p10">
            <a:extLst>
              <a:ext uri="{FF2B5EF4-FFF2-40B4-BE49-F238E27FC236}">
                <a16:creationId xmlns:a16="http://schemas.microsoft.com/office/drawing/2014/main" id="{289BC9C6-CD27-0D94-391B-BCF08AD9200C}"/>
              </a:ext>
            </a:extLst>
          </p:cNvPr>
          <p:cNvSpPr txBox="1"/>
          <p:nvPr/>
        </p:nvSpPr>
        <p:spPr>
          <a:xfrm>
            <a:off x="407594" y="1921500"/>
            <a:ext cx="9700805" cy="265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2190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lang="en-US" sz="660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400">
              <a:solidFill>
                <a:prstClr val="white"/>
              </a:solidFill>
              <a:cs typeface="Arial"/>
            </a:endParaRPr>
          </a:p>
          <a:p>
            <a:pPr>
              <a:defRPr/>
            </a:pPr>
            <a:endParaRPr lang="en-US" sz="1400">
              <a:solidFill>
                <a:prstClr val="white"/>
              </a:solidFill>
              <a:ea typeface="+mn-lt"/>
              <a:cs typeface="+mn-lt"/>
            </a:endParaRPr>
          </a:p>
          <a:p>
            <a:pPr>
              <a:defRPr/>
            </a:pPr>
            <a:endParaRPr lang="en-US" sz="1400">
              <a:solidFill>
                <a:prstClr val="white"/>
              </a:solidFill>
              <a:ea typeface="+mn-lt"/>
              <a:cs typeface="+mn-lt"/>
            </a:endParaRPr>
          </a:p>
          <a:p>
            <a:pPr>
              <a:defRPr/>
            </a:pPr>
            <a:endParaRPr lang="en-US" sz="1400">
              <a:solidFill>
                <a:prstClr val="white"/>
              </a:solidFill>
              <a:ea typeface="+mn-lt"/>
              <a:cs typeface="+mn-lt"/>
            </a:endParaRPr>
          </a:p>
          <a:p>
            <a:pPr>
              <a:defRPr/>
            </a:pPr>
            <a:endParaRPr lang="en-US" sz="1400">
              <a:solidFill>
                <a:prstClr val="white"/>
              </a:solidFill>
              <a:cs typeface="Arial"/>
            </a:endParaRPr>
          </a:p>
          <a:p>
            <a:pPr>
              <a:lnSpc>
                <a:spcPts val="6000"/>
              </a:lnSpc>
              <a:defRPr/>
            </a:pPr>
            <a:endParaRPr lang="en-US" sz="140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ea typeface="+mn-lt"/>
                <a:cs typeface="+mn-lt"/>
              </a:rPr>
              <a:t>Marjorie Barnes – Head of Regional External Affairs and Development (READ) Team</a:t>
            </a:r>
            <a:endParaRPr lang="en-US" sz="2000">
              <a:solidFill>
                <a:prstClr val="white"/>
              </a:solidFill>
              <a:cs typeface="Arial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ea typeface="+mn-lt"/>
                <a:cs typeface="+mn-lt"/>
              </a:rPr>
              <a:t>Richard Knight – Senior Community Relations Manager</a:t>
            </a:r>
            <a:endParaRPr lang="en-US" sz="2000">
              <a:solidFill>
                <a:prstClr val="white"/>
              </a:solidFill>
              <a:cs typeface="Arial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ea typeface="+mn-lt"/>
                <a:cs typeface="+mn-lt"/>
              </a:rPr>
              <a:t>Zoe Botten – Community Relations Manager</a:t>
            </a:r>
            <a:endParaRPr lang="en-US" sz="2000">
              <a:solidFill>
                <a:prstClr val="white"/>
              </a:solidFill>
              <a:cs typeface="Arial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ea typeface="+mn-lt"/>
                <a:cs typeface="+mn-lt"/>
              </a:rPr>
              <a:t>Paul Tweddle – Off Site Infrastructure Team</a:t>
            </a:r>
            <a:endParaRPr lang="en-US" sz="2000">
              <a:solidFill>
                <a:prstClr val="white"/>
              </a:solidFill>
              <a:cs typeface="Arial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ea typeface="+mn-lt"/>
                <a:cs typeface="+mn-lt"/>
              </a:rPr>
              <a:t>John Craddock – Senior Project Manager: Highways</a:t>
            </a:r>
            <a:endParaRPr lang="en-US" sz="2000">
              <a:solidFill>
                <a:prstClr val="white"/>
              </a:solidFill>
              <a:cs typeface="Arial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ea typeface="+mn-lt"/>
                <a:cs typeface="+mn-lt"/>
              </a:rPr>
              <a:t>Jez Porter – Stakeholder and External Roads lead</a:t>
            </a:r>
            <a:endParaRPr lang="en-US" sz="2000">
              <a:solidFill>
                <a:prstClr val="white"/>
              </a:solidFill>
              <a:cs typeface="Arial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ea typeface="+mn-lt"/>
                <a:cs typeface="+mn-lt"/>
              </a:rPr>
              <a:t>Rebecca Quigg – SZC Transport Coordinator </a:t>
            </a:r>
            <a:endParaRPr lang="en-US" sz="2000">
              <a:solidFill>
                <a:prstClr val="white"/>
              </a:solidFill>
            </a:endParaRPr>
          </a:p>
          <a:p>
            <a:pPr>
              <a:lnSpc>
                <a:spcPts val="6000"/>
              </a:lnSpc>
              <a:defRPr/>
            </a:pPr>
            <a:endParaRPr lang="en-US" sz="140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lnSpc>
                <a:spcPts val="6000"/>
              </a:lnSpc>
              <a:defRPr/>
            </a:pPr>
            <a:endParaRPr lang="en-US" sz="140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lnSpc>
                <a:spcPts val="6000"/>
              </a:lnSpc>
              <a:defRPr/>
            </a:pPr>
            <a:endParaRPr lang="en-US" sz="660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2FE23-7754-A284-FD75-6DE9F518BFD6}"/>
              </a:ext>
            </a:extLst>
          </p:cNvPr>
          <p:cNvSpPr txBox="1"/>
          <p:nvPr/>
        </p:nvSpPr>
        <p:spPr>
          <a:xfrm>
            <a:off x="1028297" y="599840"/>
            <a:ext cx="645542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6000">
                <a:solidFill>
                  <a:schemeClr val="bg1"/>
                </a:solidFill>
                <a:cs typeface="Arial"/>
              </a:rPr>
              <a:t>Introductions</a:t>
            </a:r>
            <a:endParaRPr lang="en-GB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28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6F010B-E1AF-6B52-AD92-E39FBF868C6F}"/>
              </a:ext>
            </a:extLst>
          </p:cNvPr>
          <p:cNvCxnSpPr>
            <a:cxnSpLocks/>
          </p:cNvCxnSpPr>
          <p:nvPr/>
        </p:nvCxnSpPr>
        <p:spPr>
          <a:xfrm flipH="1" flipV="1">
            <a:off x="2411956" y="4428260"/>
            <a:ext cx="1230736" cy="807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6;p13">
            <a:extLst>
              <a:ext uri="{FF2B5EF4-FFF2-40B4-BE49-F238E27FC236}">
                <a16:creationId xmlns:a16="http://schemas.microsoft.com/office/drawing/2014/main" id="{2F4DEC90-A7BE-43EB-5343-D7463555CE7E}"/>
              </a:ext>
            </a:extLst>
          </p:cNvPr>
          <p:cNvSpPr txBox="1"/>
          <p:nvPr/>
        </p:nvSpPr>
        <p:spPr>
          <a:xfrm>
            <a:off x="550862" y="504324"/>
            <a:ext cx="95635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>
                <a:solidFill>
                  <a:srgbClr val="00588B"/>
                </a:solidFill>
                <a:latin typeface="Arial"/>
                <a:cs typeface="Arial"/>
              </a:rPr>
              <a:t>Northern Park and Ride Early Works Q4 24/Q1 25 </a:t>
            </a:r>
            <a:endParaRPr lang="en-GB" sz="30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E033ED0C-5E2B-DE30-27F9-C1EB195806FF}"/>
              </a:ext>
            </a:extLst>
          </p:cNvPr>
          <p:cNvSpPr>
            <a:spLocks noGrp="1"/>
          </p:cNvSpPr>
          <p:nvPr/>
        </p:nvSpPr>
        <p:spPr>
          <a:xfrm>
            <a:off x="485550" y="5940556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 PROTECTIVELY MARKED | © 2023 Sizewell C Limited. All rights Reserved.</a:t>
            </a:r>
            <a:endParaRPr lang="en-GB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ABA0D2AC-77CF-C0BE-1AA8-E49F2C205165}"/>
              </a:ext>
            </a:extLst>
          </p:cNvPr>
          <p:cNvSpPr txBox="1">
            <a:spLocks/>
          </p:cNvSpPr>
          <p:nvPr/>
        </p:nvSpPr>
        <p:spPr bwMode="auto">
          <a:xfrm>
            <a:off x="11065292" y="6162976"/>
            <a:ext cx="649045" cy="3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33" rtl="0" eaLnBrk="0" latinLnBrk="0" hangingPunct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2D268D-E5DB-4D76-8C43-F544D2039CA0}" type="slidenum">
              <a:rPr lang="en-GB" altLang="en-US" sz="1800" smtClean="0">
                <a:solidFill>
                  <a:srgbClr val="F186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en-GB" altLang="en-US" sz="2400">
              <a:solidFill>
                <a:srgbClr val="F186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E935F2-7879-E781-635F-4ED4458DD708}"/>
              </a:ext>
            </a:extLst>
          </p:cNvPr>
          <p:cNvSpPr/>
          <p:nvPr/>
        </p:nvSpPr>
        <p:spPr>
          <a:xfrm>
            <a:off x="3189931" y="6107362"/>
            <a:ext cx="452761" cy="331076"/>
          </a:xfrm>
          <a:prstGeom prst="rect">
            <a:avLst/>
          </a:prstGeom>
          <a:solidFill>
            <a:srgbClr val="F77777"/>
          </a:solidFill>
          <a:ln>
            <a:solidFill>
              <a:srgbClr val="F77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5A3F3-F10F-7F0B-56B5-198D382D011B}"/>
              </a:ext>
            </a:extLst>
          </p:cNvPr>
          <p:cNvSpPr txBox="1"/>
          <p:nvPr/>
        </p:nvSpPr>
        <p:spPr>
          <a:xfrm>
            <a:off x="3739375" y="6160298"/>
            <a:ext cx="1191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Archaeology </a:t>
            </a:r>
          </a:p>
        </p:txBody>
      </p:sp>
      <p:sp>
        <p:nvSpPr>
          <p:cNvPr id="5" name="Free-form: Shape 134">
            <a:extLst>
              <a:ext uri="{FF2B5EF4-FFF2-40B4-BE49-F238E27FC236}">
                <a16:creationId xmlns:a16="http://schemas.microsoft.com/office/drawing/2014/main" id="{12825077-33F5-96CA-B2BD-33CB5FDE1A3A}"/>
              </a:ext>
            </a:extLst>
          </p:cNvPr>
          <p:cNvSpPr/>
          <p:nvPr/>
        </p:nvSpPr>
        <p:spPr>
          <a:xfrm>
            <a:off x="5370619" y="6239326"/>
            <a:ext cx="475029" cy="108436"/>
          </a:xfrm>
          <a:custGeom>
            <a:avLst/>
            <a:gdLst>
              <a:gd name="connsiteX0" fmla="*/ 0 w 752475"/>
              <a:gd name="connsiteY0" fmla="*/ 105525 h 153611"/>
              <a:gd name="connsiteX1" fmla="*/ 247650 w 752475"/>
              <a:gd name="connsiteY1" fmla="*/ 750 h 153611"/>
              <a:gd name="connsiteX2" fmla="*/ 609600 w 752475"/>
              <a:gd name="connsiteY2" fmla="*/ 153150 h 153611"/>
              <a:gd name="connsiteX3" fmla="*/ 752475 w 752475"/>
              <a:gd name="connsiteY3" fmla="*/ 38850 h 15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153611">
                <a:moveTo>
                  <a:pt x="0" y="105525"/>
                </a:moveTo>
                <a:cubicBezTo>
                  <a:pt x="73025" y="49168"/>
                  <a:pt x="146050" y="-7188"/>
                  <a:pt x="247650" y="750"/>
                </a:cubicBezTo>
                <a:cubicBezTo>
                  <a:pt x="349250" y="8687"/>
                  <a:pt x="525463" y="146800"/>
                  <a:pt x="609600" y="153150"/>
                </a:cubicBezTo>
                <a:cubicBezTo>
                  <a:pt x="693737" y="159500"/>
                  <a:pt x="723106" y="99175"/>
                  <a:pt x="752475" y="38850"/>
                </a:cubicBezTo>
              </a:path>
            </a:pathLst>
          </a:custGeom>
          <a:noFill/>
          <a:ln w="38100">
            <a:solidFill>
              <a:srgbClr val="E31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071B8-00C3-AE64-938C-F1C6300B69D4}"/>
              </a:ext>
            </a:extLst>
          </p:cNvPr>
          <p:cNvSpPr txBox="1"/>
          <p:nvPr/>
        </p:nvSpPr>
        <p:spPr>
          <a:xfrm>
            <a:off x="5886495" y="6160298"/>
            <a:ext cx="188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Vegetation Clearance 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E1FFFFF-5963-1EFD-6481-60486F04C38E}"/>
              </a:ext>
            </a:extLst>
          </p:cNvPr>
          <p:cNvSpPr txBox="1">
            <a:spLocks/>
          </p:cNvSpPr>
          <p:nvPr/>
        </p:nvSpPr>
        <p:spPr>
          <a:xfrm>
            <a:off x="6997737" y="1101947"/>
            <a:ext cx="4717699" cy="51921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Q4-24</a:t>
            </a:r>
            <a:r>
              <a:rPr lang="en-US" sz="160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 (Completed)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Vegetation Clearance (Willow March Lane)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Q4-24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(Planned)</a:t>
            </a:r>
            <a:endParaRPr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Design submitted to SCC and ESC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Finalise</a:t>
            </a:r>
            <a:r>
              <a:rPr lang="en-US" sz="16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contractor selection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Q1-25: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Temporary site Access from Willow March lane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Archaeology (ca. 3-months)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Contractor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Calibri"/>
                <a:cs typeface="Arial"/>
              </a:rPr>
              <a:t>mobilisation</a:t>
            </a:r>
            <a:r>
              <a:rPr lang="en-US" sz="160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 (Q1-25)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Q2-25 onwards: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Roundabout works (Q2-25)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Main Works (Q2-25 till Q3-26)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Vegetation Clearance (along A12 – roundabout tie-in points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– Q2 25)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85D000-8C04-F792-8067-7E3AE10A1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78" y="1240026"/>
            <a:ext cx="3170027" cy="471981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01A40C1-309B-319C-C2B0-9360657DC88B}"/>
              </a:ext>
            </a:extLst>
          </p:cNvPr>
          <p:cNvSpPr/>
          <p:nvPr/>
        </p:nvSpPr>
        <p:spPr>
          <a:xfrm>
            <a:off x="674816" y="4384026"/>
            <a:ext cx="862502" cy="976774"/>
          </a:xfrm>
          <a:custGeom>
            <a:avLst/>
            <a:gdLst>
              <a:gd name="connsiteX0" fmla="*/ 0 w 832022"/>
              <a:gd name="connsiteY0" fmla="*/ 0 h 740554"/>
              <a:gd name="connsiteX1" fmla="*/ 832022 w 832022"/>
              <a:gd name="connsiteY1" fmla="*/ 0 h 740554"/>
              <a:gd name="connsiteX2" fmla="*/ 832022 w 832022"/>
              <a:gd name="connsiteY2" fmla="*/ 740554 h 740554"/>
              <a:gd name="connsiteX3" fmla="*/ 0 w 832022"/>
              <a:gd name="connsiteY3" fmla="*/ 740554 h 740554"/>
              <a:gd name="connsiteX4" fmla="*/ 0 w 832022"/>
              <a:gd name="connsiteY4" fmla="*/ 0 h 740554"/>
              <a:gd name="connsiteX0" fmla="*/ 53340 w 885362"/>
              <a:gd name="connsiteY0" fmla="*/ 0 h 740554"/>
              <a:gd name="connsiteX1" fmla="*/ 885362 w 885362"/>
              <a:gd name="connsiteY1" fmla="*/ 0 h 740554"/>
              <a:gd name="connsiteX2" fmla="*/ 885362 w 885362"/>
              <a:gd name="connsiteY2" fmla="*/ 740554 h 740554"/>
              <a:gd name="connsiteX3" fmla="*/ 0 w 885362"/>
              <a:gd name="connsiteY3" fmla="*/ 224934 h 740554"/>
              <a:gd name="connsiteX4" fmla="*/ 53340 w 885362"/>
              <a:gd name="connsiteY4" fmla="*/ 0 h 740554"/>
              <a:gd name="connsiteX0" fmla="*/ 53340 w 885362"/>
              <a:gd name="connsiteY0" fmla="*/ 0 h 1096154"/>
              <a:gd name="connsiteX1" fmla="*/ 885362 w 885362"/>
              <a:gd name="connsiteY1" fmla="*/ 0 h 1096154"/>
              <a:gd name="connsiteX2" fmla="*/ 212262 w 885362"/>
              <a:gd name="connsiteY2" fmla="*/ 1096154 h 1096154"/>
              <a:gd name="connsiteX3" fmla="*/ 0 w 885362"/>
              <a:gd name="connsiteY3" fmla="*/ 224934 h 1096154"/>
              <a:gd name="connsiteX4" fmla="*/ 53340 w 885362"/>
              <a:gd name="connsiteY4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0 w 862502"/>
              <a:gd name="connsiteY3" fmla="*/ 224934 h 1096154"/>
              <a:gd name="connsiteX4" fmla="*/ 53340 w 862502"/>
              <a:gd name="connsiteY4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92264 w 862502"/>
              <a:gd name="connsiteY3" fmla="*/ 609614 h 1096154"/>
              <a:gd name="connsiteX4" fmla="*/ 0 w 862502"/>
              <a:gd name="connsiteY4" fmla="*/ 224934 h 1096154"/>
              <a:gd name="connsiteX5" fmla="*/ 53340 w 862502"/>
              <a:gd name="connsiteY5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125284 w 862502"/>
              <a:gd name="connsiteY3" fmla="*/ 1000774 h 1096154"/>
              <a:gd name="connsiteX4" fmla="*/ 0 w 862502"/>
              <a:gd name="connsiteY4" fmla="*/ 224934 h 1096154"/>
              <a:gd name="connsiteX5" fmla="*/ 53340 w 862502"/>
              <a:gd name="connsiteY5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125284 w 862502"/>
              <a:gd name="connsiteY3" fmla="*/ 1000774 h 1096154"/>
              <a:gd name="connsiteX4" fmla="*/ 94804 w 862502"/>
              <a:gd name="connsiteY4" fmla="*/ 795034 h 1096154"/>
              <a:gd name="connsiteX5" fmla="*/ 0 w 862502"/>
              <a:gd name="connsiteY5" fmla="*/ 224934 h 1096154"/>
              <a:gd name="connsiteX6" fmla="*/ 53340 w 862502"/>
              <a:gd name="connsiteY6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125284 w 862502"/>
              <a:gd name="connsiteY3" fmla="*/ 1000774 h 1096154"/>
              <a:gd name="connsiteX4" fmla="*/ 498664 w 862502"/>
              <a:gd name="connsiteY4" fmla="*/ 490234 h 1096154"/>
              <a:gd name="connsiteX5" fmla="*/ 0 w 862502"/>
              <a:gd name="connsiteY5" fmla="*/ 224934 h 1096154"/>
              <a:gd name="connsiteX6" fmla="*/ 53340 w 862502"/>
              <a:gd name="connsiteY6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125284 w 862502"/>
              <a:gd name="connsiteY3" fmla="*/ 1000774 h 1096154"/>
              <a:gd name="connsiteX4" fmla="*/ 473264 w 862502"/>
              <a:gd name="connsiteY4" fmla="*/ 490234 h 1096154"/>
              <a:gd name="connsiteX5" fmla="*/ 0 w 862502"/>
              <a:gd name="connsiteY5" fmla="*/ 224934 h 1096154"/>
              <a:gd name="connsiteX6" fmla="*/ 53340 w 862502"/>
              <a:gd name="connsiteY6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84644 w 862502"/>
              <a:gd name="connsiteY3" fmla="*/ 1016014 h 1096154"/>
              <a:gd name="connsiteX4" fmla="*/ 473264 w 862502"/>
              <a:gd name="connsiteY4" fmla="*/ 490234 h 1096154"/>
              <a:gd name="connsiteX5" fmla="*/ 0 w 862502"/>
              <a:gd name="connsiteY5" fmla="*/ 224934 h 1096154"/>
              <a:gd name="connsiteX6" fmla="*/ 53340 w 862502"/>
              <a:gd name="connsiteY6" fmla="*/ 0 h 1096154"/>
              <a:gd name="connsiteX0" fmla="*/ 53340 w 862502"/>
              <a:gd name="connsiteY0" fmla="*/ 0 h 1096154"/>
              <a:gd name="connsiteX1" fmla="*/ 862502 w 862502"/>
              <a:gd name="connsiteY1" fmla="*/ 414020 h 1096154"/>
              <a:gd name="connsiteX2" fmla="*/ 212262 w 862502"/>
              <a:gd name="connsiteY2" fmla="*/ 1096154 h 1096154"/>
              <a:gd name="connsiteX3" fmla="*/ 171004 w 862502"/>
              <a:gd name="connsiteY3" fmla="*/ 868694 h 1096154"/>
              <a:gd name="connsiteX4" fmla="*/ 473264 w 862502"/>
              <a:gd name="connsiteY4" fmla="*/ 490234 h 1096154"/>
              <a:gd name="connsiteX5" fmla="*/ 0 w 862502"/>
              <a:gd name="connsiteY5" fmla="*/ 224934 h 1096154"/>
              <a:gd name="connsiteX6" fmla="*/ 53340 w 862502"/>
              <a:gd name="connsiteY6" fmla="*/ 0 h 1096154"/>
              <a:gd name="connsiteX0" fmla="*/ 53340 w 862502"/>
              <a:gd name="connsiteY0" fmla="*/ 0 h 981854"/>
              <a:gd name="connsiteX1" fmla="*/ 862502 w 862502"/>
              <a:gd name="connsiteY1" fmla="*/ 414020 h 981854"/>
              <a:gd name="connsiteX2" fmla="*/ 336722 w 862502"/>
              <a:gd name="connsiteY2" fmla="*/ 981854 h 981854"/>
              <a:gd name="connsiteX3" fmla="*/ 171004 w 862502"/>
              <a:gd name="connsiteY3" fmla="*/ 868694 h 981854"/>
              <a:gd name="connsiteX4" fmla="*/ 473264 w 862502"/>
              <a:gd name="connsiteY4" fmla="*/ 490234 h 981854"/>
              <a:gd name="connsiteX5" fmla="*/ 0 w 862502"/>
              <a:gd name="connsiteY5" fmla="*/ 224934 h 981854"/>
              <a:gd name="connsiteX6" fmla="*/ 53340 w 862502"/>
              <a:gd name="connsiteY6" fmla="*/ 0 h 981854"/>
              <a:gd name="connsiteX0" fmla="*/ 53340 w 862502"/>
              <a:gd name="connsiteY0" fmla="*/ 0 h 981854"/>
              <a:gd name="connsiteX1" fmla="*/ 862502 w 862502"/>
              <a:gd name="connsiteY1" fmla="*/ 414020 h 981854"/>
              <a:gd name="connsiteX2" fmla="*/ 336722 w 862502"/>
              <a:gd name="connsiteY2" fmla="*/ 981854 h 981854"/>
              <a:gd name="connsiteX3" fmla="*/ 186244 w 862502"/>
              <a:gd name="connsiteY3" fmla="*/ 858534 h 981854"/>
              <a:gd name="connsiteX4" fmla="*/ 473264 w 862502"/>
              <a:gd name="connsiteY4" fmla="*/ 490234 h 981854"/>
              <a:gd name="connsiteX5" fmla="*/ 0 w 862502"/>
              <a:gd name="connsiteY5" fmla="*/ 224934 h 981854"/>
              <a:gd name="connsiteX6" fmla="*/ 53340 w 862502"/>
              <a:gd name="connsiteY6" fmla="*/ 0 h 981854"/>
              <a:gd name="connsiteX0" fmla="*/ 66040 w 862502"/>
              <a:gd name="connsiteY0" fmla="*/ 0 h 976774"/>
              <a:gd name="connsiteX1" fmla="*/ 862502 w 862502"/>
              <a:gd name="connsiteY1" fmla="*/ 408940 h 976774"/>
              <a:gd name="connsiteX2" fmla="*/ 336722 w 862502"/>
              <a:gd name="connsiteY2" fmla="*/ 976774 h 976774"/>
              <a:gd name="connsiteX3" fmla="*/ 186244 w 862502"/>
              <a:gd name="connsiteY3" fmla="*/ 853454 h 976774"/>
              <a:gd name="connsiteX4" fmla="*/ 473264 w 862502"/>
              <a:gd name="connsiteY4" fmla="*/ 485154 h 976774"/>
              <a:gd name="connsiteX5" fmla="*/ 0 w 862502"/>
              <a:gd name="connsiteY5" fmla="*/ 219854 h 976774"/>
              <a:gd name="connsiteX6" fmla="*/ 66040 w 862502"/>
              <a:gd name="connsiteY6" fmla="*/ 0 h 9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502" h="976774">
                <a:moveTo>
                  <a:pt x="66040" y="0"/>
                </a:moveTo>
                <a:lnTo>
                  <a:pt x="862502" y="408940"/>
                </a:lnTo>
                <a:lnTo>
                  <a:pt x="336722" y="976774"/>
                </a:lnTo>
                <a:lnTo>
                  <a:pt x="186244" y="853454"/>
                </a:lnTo>
                <a:lnTo>
                  <a:pt x="473264" y="485154"/>
                </a:lnTo>
                <a:lnTo>
                  <a:pt x="0" y="219854"/>
                </a:lnTo>
                <a:lnTo>
                  <a:pt x="66040" y="0"/>
                </a:lnTo>
                <a:close/>
              </a:path>
            </a:pathLst>
          </a:custGeom>
          <a:solidFill>
            <a:srgbClr val="F777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C7667B-AD4F-1360-4883-55E2E1D3F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39449">
            <a:off x="3722560" y="2181952"/>
            <a:ext cx="2807723" cy="1762685"/>
          </a:xfrm>
          <a:prstGeom prst="rect">
            <a:avLst/>
          </a:prstGeom>
        </p:spPr>
      </p:pic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7C7A6FCB-0025-F798-D026-DE29C90C222D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2642373" y="2752374"/>
            <a:ext cx="1659371" cy="12700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17636B-F173-1DED-56B5-95B8F8D9D615}"/>
              </a:ext>
            </a:extLst>
          </p:cNvPr>
          <p:cNvCxnSpPr>
            <a:cxnSpLocks/>
          </p:cNvCxnSpPr>
          <p:nvPr/>
        </p:nvCxnSpPr>
        <p:spPr>
          <a:xfrm>
            <a:off x="1783080" y="2785853"/>
            <a:ext cx="299720" cy="191027"/>
          </a:xfrm>
          <a:prstGeom prst="line">
            <a:avLst/>
          </a:prstGeom>
          <a:ln w="25400">
            <a:solidFill>
              <a:srgbClr val="E31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78B70E-2846-D38B-3CCA-EA33F53DDDCC}"/>
              </a:ext>
            </a:extLst>
          </p:cNvPr>
          <p:cNvCxnSpPr>
            <a:cxnSpLocks/>
          </p:cNvCxnSpPr>
          <p:nvPr/>
        </p:nvCxnSpPr>
        <p:spPr>
          <a:xfrm flipH="1">
            <a:off x="2545853" y="3012440"/>
            <a:ext cx="96520" cy="187960"/>
          </a:xfrm>
          <a:prstGeom prst="line">
            <a:avLst/>
          </a:prstGeom>
          <a:ln w="25400">
            <a:solidFill>
              <a:srgbClr val="E31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3B9BC8-708E-A3B6-8CD7-EF4249DE3ADB}"/>
              </a:ext>
            </a:extLst>
          </p:cNvPr>
          <p:cNvCxnSpPr>
            <a:cxnSpLocks/>
          </p:cNvCxnSpPr>
          <p:nvPr/>
        </p:nvCxnSpPr>
        <p:spPr>
          <a:xfrm flipH="1">
            <a:off x="2835413" y="2460875"/>
            <a:ext cx="96520" cy="187960"/>
          </a:xfrm>
          <a:prstGeom prst="line">
            <a:avLst/>
          </a:prstGeom>
          <a:ln w="25400">
            <a:solidFill>
              <a:srgbClr val="E31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5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D06D-B0FB-3159-1588-0DBA21FE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7B1FD97-E692-50E9-C719-2A0AF49CCD97}"/>
              </a:ext>
            </a:extLst>
          </p:cNvPr>
          <p:cNvGrpSpPr>
            <a:grpSpLocks noChangeAspect="1"/>
          </p:cNvGrpSpPr>
          <p:nvPr/>
        </p:nvGrpSpPr>
        <p:grpSpPr>
          <a:xfrm>
            <a:off x="298799" y="1028746"/>
            <a:ext cx="11328049" cy="5596223"/>
            <a:chOff x="377232" y="741865"/>
            <a:chExt cx="11420048" cy="56416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7AED52-DF22-999A-20ED-D651704D7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94" r="3238"/>
            <a:stretch/>
          </p:blipFill>
          <p:spPr>
            <a:xfrm>
              <a:off x="377232" y="741865"/>
              <a:ext cx="11420048" cy="56416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A68F4C-493F-9BED-037F-BAC8B76126D0}"/>
                </a:ext>
              </a:extLst>
            </p:cNvPr>
            <p:cNvSpPr txBox="1"/>
            <p:nvPr/>
          </p:nvSpPr>
          <p:spPr>
            <a:xfrm>
              <a:off x="3087342" y="1611216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F186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E271C0-78EC-FE7F-114C-19288000F48C}"/>
                </a:ext>
              </a:extLst>
            </p:cNvPr>
            <p:cNvSpPr txBox="1"/>
            <p:nvPr/>
          </p:nvSpPr>
          <p:spPr>
            <a:xfrm>
              <a:off x="3093328" y="1842187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F186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4E72BD-8D17-B802-8CA8-E517D8883940}"/>
                </a:ext>
              </a:extLst>
            </p:cNvPr>
            <p:cNvSpPr txBox="1"/>
            <p:nvPr/>
          </p:nvSpPr>
          <p:spPr>
            <a:xfrm>
              <a:off x="3103886" y="3571781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5856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B3139C-0644-70C0-249B-AF64390D7810}"/>
                </a:ext>
              </a:extLst>
            </p:cNvPr>
            <p:cNvSpPr txBox="1"/>
            <p:nvPr/>
          </p:nvSpPr>
          <p:spPr>
            <a:xfrm>
              <a:off x="3103886" y="2461640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678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8B60D0-A786-A3D4-4717-889731E1170F}"/>
                </a:ext>
              </a:extLst>
            </p:cNvPr>
            <p:cNvSpPr txBox="1"/>
            <p:nvPr/>
          </p:nvSpPr>
          <p:spPr>
            <a:xfrm>
              <a:off x="3103887" y="2924349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678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DBD878-AD21-3476-461D-70972ECC34C1}"/>
                </a:ext>
              </a:extLst>
            </p:cNvPr>
            <p:cNvSpPr txBox="1"/>
            <p:nvPr/>
          </p:nvSpPr>
          <p:spPr>
            <a:xfrm>
              <a:off x="3103886" y="2685553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678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ECF4D4-5944-6D9A-078A-D326FBB5E739}"/>
                </a:ext>
              </a:extLst>
            </p:cNvPr>
            <p:cNvSpPr txBox="1"/>
            <p:nvPr/>
          </p:nvSpPr>
          <p:spPr>
            <a:xfrm>
              <a:off x="3106522" y="3781958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5856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3EFAEE-5450-04E0-51EB-8A39DA10280A}"/>
                </a:ext>
              </a:extLst>
            </p:cNvPr>
            <p:cNvSpPr txBox="1"/>
            <p:nvPr/>
          </p:nvSpPr>
          <p:spPr>
            <a:xfrm>
              <a:off x="3103886" y="4015062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5856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26CCE7-DB96-CCA6-3189-77E75DDB0CE7}"/>
                </a:ext>
              </a:extLst>
            </p:cNvPr>
            <p:cNvSpPr txBox="1"/>
            <p:nvPr/>
          </p:nvSpPr>
          <p:spPr>
            <a:xfrm>
              <a:off x="3103886" y="4787004"/>
              <a:ext cx="30296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F2B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EC88C8-EF06-A2C7-BD48-CA48FE965198}"/>
                </a:ext>
              </a:extLst>
            </p:cNvPr>
            <p:cNvSpPr txBox="1"/>
            <p:nvPr/>
          </p:nvSpPr>
          <p:spPr>
            <a:xfrm>
              <a:off x="3033002" y="5643998"/>
              <a:ext cx="44473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E310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2F4E90-693B-AF10-504B-E2A438D3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99" y="100799"/>
            <a:ext cx="9796177" cy="415498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Site Delivery Lookahead – </a:t>
            </a:r>
            <a:r>
              <a:rPr lang="en-GB" dirty="0" err="1">
                <a:latin typeface="Arial"/>
                <a:cs typeface="Arial"/>
              </a:rPr>
              <a:t>Yoxford</a:t>
            </a:r>
            <a:r>
              <a:rPr lang="en-GB" dirty="0">
                <a:latin typeface="Arial"/>
                <a:cs typeface="Arial"/>
              </a:rPr>
              <a:t> Roundabout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EEC62-28BC-56DE-9E82-166F28B6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EC456-D687-45E1-991F-38FE753222B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186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F186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25B877-CB9B-AAA4-4BF4-4A535B4F64DC}"/>
              </a:ext>
            </a:extLst>
          </p:cNvPr>
          <p:cNvSpPr/>
          <p:nvPr/>
        </p:nvSpPr>
        <p:spPr>
          <a:xfrm>
            <a:off x="0" y="1611984"/>
            <a:ext cx="1376313" cy="223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FCB16E-30AB-945F-112D-67EC76AE82FE}"/>
              </a:ext>
            </a:extLst>
          </p:cNvPr>
          <p:cNvSpPr/>
          <p:nvPr/>
        </p:nvSpPr>
        <p:spPr>
          <a:xfrm>
            <a:off x="84841" y="754144"/>
            <a:ext cx="2012183" cy="614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F45865-111D-ED0E-31B1-95292D7FA7C8}"/>
              </a:ext>
            </a:extLst>
          </p:cNvPr>
          <p:cNvSpPr/>
          <p:nvPr/>
        </p:nvSpPr>
        <p:spPr>
          <a:xfrm>
            <a:off x="3003486" y="3221641"/>
            <a:ext cx="8267894" cy="2769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0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22BA56-7E95-9E82-23D9-6214D765E2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199" y="358594"/>
            <a:ext cx="10943348" cy="498475"/>
          </a:xfrm>
        </p:spPr>
        <p:txBody>
          <a:bodyPr>
            <a:noAutofit/>
          </a:bodyPr>
          <a:lstStyle/>
          <a:p>
            <a:r>
              <a:rPr lang="en-GB" sz="3000" b="1">
                <a:solidFill>
                  <a:srgbClr val="00588B"/>
                </a:solidFill>
                <a:latin typeface="Arial"/>
                <a:cs typeface="Arial"/>
              </a:rPr>
              <a:t>Design Status and Activity in Next </a:t>
            </a:r>
            <a:r>
              <a:rPr lang="en-GB" dirty="0">
                <a:solidFill>
                  <a:srgbClr val="00588B"/>
                </a:solidFill>
                <a:latin typeface="Arial"/>
                <a:cs typeface="Arial"/>
              </a:rPr>
              <a:t>Six</a:t>
            </a:r>
            <a:r>
              <a:rPr lang="en-GB" sz="3000" b="1" dirty="0">
                <a:solidFill>
                  <a:srgbClr val="00588B"/>
                </a:solidFill>
                <a:latin typeface="Arial"/>
                <a:cs typeface="Arial"/>
              </a:rPr>
              <a:t> </a:t>
            </a:r>
            <a:r>
              <a:rPr lang="en-GB" sz="3000" b="1">
                <a:solidFill>
                  <a:srgbClr val="00588B"/>
                </a:solidFill>
                <a:latin typeface="Arial"/>
                <a:cs typeface="Arial"/>
              </a:rPr>
              <a:t>Months </a:t>
            </a:r>
            <a:endParaRPr lang="en-GB" sz="30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D845-E9A7-219A-2512-4A3968E9FCA2}"/>
              </a:ext>
            </a:extLst>
          </p:cNvPr>
          <p:cNvSpPr txBox="1">
            <a:spLocks/>
          </p:cNvSpPr>
          <p:nvPr/>
        </p:nvSpPr>
        <p:spPr>
          <a:xfrm>
            <a:off x="452198" y="607831"/>
            <a:ext cx="11739801" cy="5545686"/>
          </a:xfrm>
          <a:prstGeom prst="rect">
            <a:avLst/>
          </a:prstGeom>
        </p:spPr>
        <p:txBody>
          <a:bodyPr lIns="91440" tIns="45720" rIns="91440" bIns="45720" numCol="1" anchor="t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200000"/>
              </a:lnSpc>
            </a:pPr>
            <a:r>
              <a:rPr lang="en-GB" sz="2200" b="1">
                <a:solidFill>
                  <a:schemeClr val="accent1"/>
                </a:solidFill>
              </a:rPr>
              <a:t>Design:</a:t>
            </a:r>
          </a:p>
          <a:p>
            <a:pPr marL="1200150" lvl="2" indent="-285750">
              <a:buFont typeface="Arial,Sans-Serif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SCC have granted Technical Approval for the highway elements of the scheme</a:t>
            </a:r>
          </a:p>
          <a:p>
            <a:pPr marL="1200150" lvl="2" indent="-285750">
              <a:buFont typeface="Arial,Sans-Serif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Landscaping has been submitted to ESC for approval – review completes mid-December</a:t>
            </a:r>
          </a:p>
          <a:p>
            <a:pPr lvl="1">
              <a:lnSpc>
                <a:spcPct val="200000"/>
              </a:lnSpc>
            </a:pPr>
            <a:r>
              <a:rPr lang="en-GB" sz="2200" b="1">
                <a:solidFill>
                  <a:schemeClr val="accent1"/>
                </a:solidFill>
              </a:rPr>
              <a:t>Procurement: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  <a:cs typeface="Arial"/>
              </a:rPr>
              <a:t>Tenders received and tender assessment </a:t>
            </a:r>
            <a:r>
              <a:rPr lang="en-GB" sz="2200">
                <a:solidFill>
                  <a:schemeClr val="accent1"/>
                </a:solidFill>
              </a:rPr>
              <a:t>is in progress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  <a:cs typeface="Arial"/>
              </a:rPr>
              <a:t>Contract award in December 24 / January 2025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Start on Site in Q1 2025 – date TBD</a:t>
            </a:r>
          </a:p>
          <a:p>
            <a:pPr marL="447675" lvl="2"/>
            <a:endParaRPr lang="en-GB" sz="2200" b="1">
              <a:solidFill>
                <a:schemeClr val="accent1"/>
              </a:solidFill>
            </a:endParaRPr>
          </a:p>
          <a:p>
            <a:pPr marL="447675" lvl="2"/>
            <a:r>
              <a:rPr lang="en-GB" sz="2200" b="1">
                <a:solidFill>
                  <a:schemeClr val="accent1"/>
                </a:solidFill>
              </a:rPr>
              <a:t>Utility works:</a:t>
            </a:r>
          </a:p>
          <a:p>
            <a:pPr marL="1200150" lvl="2" indent="-285750">
              <a:buFont typeface="Arial,Sans-Serif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BT Openreach – undergrounding of cables and pole removal on B1122 (SoS: Jan 25)</a:t>
            </a:r>
          </a:p>
          <a:p>
            <a:pPr marL="1200150" lvl="2" indent="-285750">
              <a:buFont typeface="Arial,Sans-Serif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</a:rPr>
              <a:t>Essex &amp; Suffolk Water – approx. 2 months work (SoS late Jan 25 / early Feb 25)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200">
              <a:solidFill>
                <a:schemeClr val="accent1"/>
              </a:solidFill>
            </a:endParaRPr>
          </a:p>
          <a:p>
            <a:pPr marL="447675" lvl="2"/>
            <a:r>
              <a:rPr lang="en-GB" sz="2200" b="1">
                <a:solidFill>
                  <a:schemeClr val="accent1"/>
                </a:solidFill>
              </a:rPr>
              <a:t>Coordination</a:t>
            </a:r>
          </a:p>
          <a:p>
            <a:pPr marL="1258888" lvl="2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Final vegetation clearance within margin of the water course</a:t>
            </a:r>
          </a:p>
          <a:p>
            <a:pPr marL="1258888" lvl="2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Alignment with the Yoxford signalised crossing programme</a:t>
            </a:r>
          </a:p>
          <a:p>
            <a:pPr marL="1258888" lvl="2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Traffic Management plans to be coordinated and agreed with SCC and contractor(s)</a:t>
            </a:r>
          </a:p>
          <a:p>
            <a:pPr marL="1258888" lvl="2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accent1"/>
                </a:solidFill>
              </a:rPr>
              <a:t>Work coordination with North Park &amp; Ride construction sequence</a:t>
            </a:r>
          </a:p>
          <a:p>
            <a:pPr marL="1258888" lvl="2" indent="-342900">
              <a:buFont typeface="Arial" panose="020B0604020202020204" pitchFamily="34" charset="0"/>
              <a:buChar char="•"/>
            </a:pPr>
            <a:endParaRPr lang="en-GB" sz="2000">
              <a:solidFill>
                <a:schemeClr val="accent1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64C1590-ABEE-3D40-5EC5-4F1D89C05F8E}"/>
              </a:ext>
            </a:extLst>
          </p:cNvPr>
          <p:cNvSpPr txBox="1">
            <a:spLocks/>
          </p:cNvSpPr>
          <p:nvPr/>
        </p:nvSpPr>
        <p:spPr bwMode="auto">
          <a:xfrm>
            <a:off x="11137700" y="6153517"/>
            <a:ext cx="649045" cy="3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33" rtl="0" eaLnBrk="0" latinLnBrk="0" hangingPunct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3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D268D-E5DB-4D76-8C43-F544D2039CA0}" type="slidenum"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1860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3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1860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4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6;p13">
            <a:extLst>
              <a:ext uri="{FF2B5EF4-FFF2-40B4-BE49-F238E27FC236}">
                <a16:creationId xmlns:a16="http://schemas.microsoft.com/office/drawing/2014/main" id="{2F4DEC90-A7BE-43EB-5343-D7463555CE7E}"/>
              </a:ext>
            </a:extLst>
          </p:cNvPr>
          <p:cNvSpPr txBox="1"/>
          <p:nvPr/>
        </p:nvSpPr>
        <p:spPr>
          <a:xfrm>
            <a:off x="550863" y="504324"/>
            <a:ext cx="85082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err="1">
                <a:solidFill>
                  <a:srgbClr val="00588B"/>
                </a:solidFill>
                <a:latin typeface="Arial"/>
                <a:cs typeface="Arial"/>
              </a:rPr>
              <a:t>Yoxford</a:t>
            </a:r>
            <a:r>
              <a:rPr lang="en-GB" sz="3000" b="1">
                <a:solidFill>
                  <a:srgbClr val="00588B"/>
                </a:solidFill>
                <a:latin typeface="Arial"/>
                <a:cs typeface="Arial"/>
              </a:rPr>
              <a:t> Roundabout 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E033ED0C-5E2B-DE30-27F9-C1EB195806FF}"/>
              </a:ext>
            </a:extLst>
          </p:cNvPr>
          <p:cNvSpPr>
            <a:spLocks noGrp="1"/>
          </p:cNvSpPr>
          <p:nvPr/>
        </p:nvSpPr>
        <p:spPr>
          <a:xfrm>
            <a:off x="485550" y="5940556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 PROTECTIVELY MARKED | © 2023 Sizewell C Limited. All rights Reserved.</a:t>
            </a:r>
            <a:endParaRPr lang="en-GB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ABA0D2AC-77CF-C0BE-1AA8-E49F2C205165}"/>
              </a:ext>
            </a:extLst>
          </p:cNvPr>
          <p:cNvSpPr txBox="1">
            <a:spLocks/>
          </p:cNvSpPr>
          <p:nvPr/>
        </p:nvSpPr>
        <p:spPr bwMode="auto">
          <a:xfrm>
            <a:off x="11057405" y="6200719"/>
            <a:ext cx="649045" cy="3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33" rtl="0" eaLnBrk="0" latinLnBrk="0" hangingPunct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2D268D-E5DB-4D76-8C43-F544D2039CA0}" type="slidenum">
              <a:rPr lang="en-GB" altLang="en-US" sz="1800" smtClean="0">
                <a:solidFill>
                  <a:srgbClr val="F186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en-GB" altLang="en-US" sz="2400">
              <a:solidFill>
                <a:srgbClr val="F186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road with trees and a pond&#10;&#10;Description automatically generated">
            <a:extLst>
              <a:ext uri="{FF2B5EF4-FFF2-40B4-BE49-F238E27FC236}">
                <a16:creationId xmlns:a16="http://schemas.microsoft.com/office/drawing/2014/main" id="{6627DA67-ED11-43B1-813F-C4B73862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7" y="964476"/>
            <a:ext cx="9780607" cy="51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7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6F010B-E1AF-6B52-AD92-E39FBF868C6F}"/>
              </a:ext>
            </a:extLst>
          </p:cNvPr>
          <p:cNvCxnSpPr>
            <a:cxnSpLocks/>
          </p:cNvCxnSpPr>
          <p:nvPr/>
        </p:nvCxnSpPr>
        <p:spPr>
          <a:xfrm flipH="1" flipV="1">
            <a:off x="2411956" y="4428260"/>
            <a:ext cx="1230736" cy="807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7F8D028-68A5-FD20-7354-6A5411F0ACA7}"/>
              </a:ext>
            </a:extLst>
          </p:cNvPr>
          <p:cNvSpPr txBox="1">
            <a:spLocks/>
          </p:cNvSpPr>
          <p:nvPr/>
        </p:nvSpPr>
        <p:spPr>
          <a:xfrm>
            <a:off x="550863" y="1153886"/>
            <a:ext cx="9639512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Pre-Construction Activities at Yoxford Roundabout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Middleton Moor Spur:  • Vegetation Management   • Archaeology Mitigation   • Site Security &amp; Fencing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0" name="Google Shape;56;p13">
            <a:extLst>
              <a:ext uri="{FF2B5EF4-FFF2-40B4-BE49-F238E27FC236}">
                <a16:creationId xmlns:a16="http://schemas.microsoft.com/office/drawing/2014/main" id="{2F4DEC90-A7BE-43EB-5343-D7463555CE7E}"/>
              </a:ext>
            </a:extLst>
          </p:cNvPr>
          <p:cNvSpPr txBox="1"/>
          <p:nvPr/>
        </p:nvSpPr>
        <p:spPr>
          <a:xfrm>
            <a:off x="550863" y="504324"/>
            <a:ext cx="85082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>
                <a:solidFill>
                  <a:srgbClr val="0058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Yoxford Roundabout Early Works Q4 24/Q1 25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530079-1BB7-98F9-BC06-3A05D29E1547}"/>
              </a:ext>
            </a:extLst>
          </p:cNvPr>
          <p:cNvGrpSpPr/>
          <p:nvPr/>
        </p:nvGrpSpPr>
        <p:grpSpPr>
          <a:xfrm>
            <a:off x="550863" y="1955588"/>
            <a:ext cx="9967516" cy="3748526"/>
            <a:chOff x="550863" y="1887933"/>
            <a:chExt cx="7047276" cy="26502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817C81-740E-0397-9AF7-FBBB12927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9624" y="1887933"/>
              <a:ext cx="3878515" cy="2638177"/>
            </a:xfrm>
            <a:prstGeom prst="rect">
              <a:avLst/>
            </a:prstGeom>
          </p:spPr>
        </p:pic>
        <p:pic>
          <p:nvPicPr>
            <p:cNvPr id="13" name="Picture 12" descr="A map of a city&#10;&#10;Description automatically generated">
              <a:extLst>
                <a:ext uri="{FF2B5EF4-FFF2-40B4-BE49-F238E27FC236}">
                  <a16:creationId xmlns:a16="http://schemas.microsoft.com/office/drawing/2014/main" id="{E1CE8C4E-87E0-6B11-0275-5761E171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63" y="1893457"/>
              <a:ext cx="2927350" cy="2644775"/>
            </a:xfrm>
            <a:prstGeom prst="rect">
              <a:avLst/>
            </a:prstGeom>
          </p:spPr>
        </p:pic>
      </p:grp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E033ED0C-5E2B-DE30-27F9-C1EB195806FF}"/>
              </a:ext>
            </a:extLst>
          </p:cNvPr>
          <p:cNvSpPr>
            <a:spLocks noGrp="1"/>
          </p:cNvSpPr>
          <p:nvPr/>
        </p:nvSpPr>
        <p:spPr>
          <a:xfrm>
            <a:off x="485550" y="5940556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 PROTECTIVELY MARKED | © 2023 Sizewell C Limited. All rights Reserved.</a:t>
            </a:r>
            <a:endParaRPr lang="en-GB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ABA0D2AC-77CF-C0BE-1AA8-E49F2C205165}"/>
              </a:ext>
            </a:extLst>
          </p:cNvPr>
          <p:cNvSpPr txBox="1">
            <a:spLocks/>
          </p:cNvSpPr>
          <p:nvPr/>
        </p:nvSpPr>
        <p:spPr bwMode="auto">
          <a:xfrm>
            <a:off x="11057405" y="6200719"/>
            <a:ext cx="649045" cy="3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33" rtl="0" eaLnBrk="0" latinLnBrk="0" hangingPunct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2D268D-E5DB-4D76-8C43-F544D2039CA0}" type="slidenum">
              <a:rPr lang="en-GB" altLang="en-US" sz="1800" smtClean="0">
                <a:solidFill>
                  <a:srgbClr val="F186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en-GB" altLang="en-US" sz="2400">
              <a:solidFill>
                <a:srgbClr val="F186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E935F2-7879-E781-635F-4ED4458DD708}"/>
              </a:ext>
            </a:extLst>
          </p:cNvPr>
          <p:cNvSpPr/>
          <p:nvPr/>
        </p:nvSpPr>
        <p:spPr>
          <a:xfrm>
            <a:off x="3189931" y="6107362"/>
            <a:ext cx="452761" cy="331076"/>
          </a:xfrm>
          <a:prstGeom prst="rect">
            <a:avLst/>
          </a:prstGeom>
          <a:solidFill>
            <a:srgbClr val="F77777"/>
          </a:solidFill>
          <a:ln>
            <a:solidFill>
              <a:srgbClr val="F77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5A3F3-F10F-7F0B-56B5-198D382D011B}"/>
              </a:ext>
            </a:extLst>
          </p:cNvPr>
          <p:cNvSpPr txBox="1"/>
          <p:nvPr/>
        </p:nvSpPr>
        <p:spPr>
          <a:xfrm>
            <a:off x="3739375" y="6160298"/>
            <a:ext cx="1191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Archaeology </a:t>
            </a:r>
          </a:p>
        </p:txBody>
      </p:sp>
      <p:sp>
        <p:nvSpPr>
          <p:cNvPr id="5" name="Free-form: Shape 134">
            <a:extLst>
              <a:ext uri="{FF2B5EF4-FFF2-40B4-BE49-F238E27FC236}">
                <a16:creationId xmlns:a16="http://schemas.microsoft.com/office/drawing/2014/main" id="{12825077-33F5-96CA-B2BD-33CB5FDE1A3A}"/>
              </a:ext>
            </a:extLst>
          </p:cNvPr>
          <p:cNvSpPr/>
          <p:nvPr/>
        </p:nvSpPr>
        <p:spPr>
          <a:xfrm>
            <a:off x="5370619" y="6239326"/>
            <a:ext cx="475029" cy="108436"/>
          </a:xfrm>
          <a:custGeom>
            <a:avLst/>
            <a:gdLst>
              <a:gd name="connsiteX0" fmla="*/ 0 w 752475"/>
              <a:gd name="connsiteY0" fmla="*/ 105525 h 153611"/>
              <a:gd name="connsiteX1" fmla="*/ 247650 w 752475"/>
              <a:gd name="connsiteY1" fmla="*/ 750 h 153611"/>
              <a:gd name="connsiteX2" fmla="*/ 609600 w 752475"/>
              <a:gd name="connsiteY2" fmla="*/ 153150 h 153611"/>
              <a:gd name="connsiteX3" fmla="*/ 752475 w 752475"/>
              <a:gd name="connsiteY3" fmla="*/ 38850 h 15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153611">
                <a:moveTo>
                  <a:pt x="0" y="105525"/>
                </a:moveTo>
                <a:cubicBezTo>
                  <a:pt x="73025" y="49168"/>
                  <a:pt x="146050" y="-7188"/>
                  <a:pt x="247650" y="750"/>
                </a:cubicBezTo>
                <a:cubicBezTo>
                  <a:pt x="349250" y="8687"/>
                  <a:pt x="525463" y="146800"/>
                  <a:pt x="609600" y="153150"/>
                </a:cubicBezTo>
                <a:cubicBezTo>
                  <a:pt x="693737" y="159500"/>
                  <a:pt x="723106" y="99175"/>
                  <a:pt x="752475" y="38850"/>
                </a:cubicBezTo>
              </a:path>
            </a:pathLst>
          </a:custGeom>
          <a:noFill/>
          <a:ln w="38100">
            <a:solidFill>
              <a:srgbClr val="E31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1441A7D7-117D-2525-3F3F-667810FE70FC}"/>
              </a:ext>
            </a:extLst>
          </p:cNvPr>
          <p:cNvSpPr/>
          <p:nvPr/>
        </p:nvSpPr>
        <p:spPr>
          <a:xfrm>
            <a:off x="1837678" y="2130641"/>
            <a:ext cx="2388093" cy="3107184"/>
          </a:xfrm>
          <a:custGeom>
            <a:avLst/>
            <a:gdLst>
              <a:gd name="connsiteX0" fmla="*/ 2388093 w 2388093"/>
              <a:gd name="connsiteY0" fmla="*/ 3107184 h 3107184"/>
              <a:gd name="connsiteX1" fmla="*/ 26633 w 2388093"/>
              <a:gd name="connsiteY1" fmla="*/ 2041864 h 3107184"/>
              <a:gd name="connsiteX2" fmla="*/ 0 w 2388093"/>
              <a:gd name="connsiteY2" fmla="*/ 1855433 h 3107184"/>
              <a:gd name="connsiteX3" fmla="*/ 195308 w 2388093"/>
              <a:gd name="connsiteY3" fmla="*/ 1740023 h 3107184"/>
              <a:gd name="connsiteX4" fmla="*/ 648070 w 2388093"/>
              <a:gd name="connsiteY4" fmla="*/ 1162975 h 3107184"/>
              <a:gd name="connsiteX5" fmla="*/ 976543 w 2388093"/>
              <a:gd name="connsiteY5" fmla="*/ 683580 h 3107184"/>
              <a:gd name="connsiteX6" fmla="*/ 1127464 w 2388093"/>
              <a:gd name="connsiteY6" fmla="*/ 239697 h 3107184"/>
              <a:gd name="connsiteX7" fmla="*/ 1180730 w 2388093"/>
              <a:gd name="connsiteY7" fmla="*/ 0 h 310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8093" h="3107184">
                <a:moveTo>
                  <a:pt x="2388093" y="3107184"/>
                </a:moveTo>
                <a:lnTo>
                  <a:pt x="26633" y="2041864"/>
                </a:lnTo>
                <a:lnTo>
                  <a:pt x="0" y="1855433"/>
                </a:lnTo>
                <a:lnTo>
                  <a:pt x="195308" y="1740023"/>
                </a:lnTo>
                <a:lnTo>
                  <a:pt x="648070" y="1162975"/>
                </a:lnTo>
                <a:lnTo>
                  <a:pt x="976543" y="683580"/>
                </a:lnTo>
                <a:lnTo>
                  <a:pt x="1127464" y="239697"/>
                </a:lnTo>
                <a:lnTo>
                  <a:pt x="1180730" y="0"/>
                </a:lnTo>
              </a:path>
            </a:pathLst>
          </a:custGeom>
          <a:noFill/>
          <a:ln w="28575">
            <a:solidFill>
              <a:srgbClr val="E31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071B8-00C3-AE64-938C-F1C6300B69D4}"/>
              </a:ext>
            </a:extLst>
          </p:cNvPr>
          <p:cNvSpPr txBox="1"/>
          <p:nvPr/>
        </p:nvSpPr>
        <p:spPr>
          <a:xfrm>
            <a:off x="5886495" y="6160298"/>
            <a:ext cx="188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Vegetation Clearance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8369D8-378B-5F80-85D1-8719A2D09EDE}"/>
              </a:ext>
            </a:extLst>
          </p:cNvPr>
          <p:cNvCxnSpPr>
            <a:cxnSpLocks/>
          </p:cNvCxnSpPr>
          <p:nvPr/>
        </p:nvCxnSpPr>
        <p:spPr>
          <a:xfrm>
            <a:off x="2770094" y="4616824"/>
            <a:ext cx="1363367" cy="618745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9CE0EA-EDE4-BE7B-50FE-9CD013D66F07}"/>
              </a:ext>
            </a:extLst>
          </p:cNvPr>
          <p:cNvCxnSpPr>
            <a:cxnSpLocks/>
          </p:cNvCxnSpPr>
          <p:nvPr/>
        </p:nvCxnSpPr>
        <p:spPr>
          <a:xfrm>
            <a:off x="8184802" y="6293544"/>
            <a:ext cx="292117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82F1B2-A251-C7A5-773E-EA836229674A}"/>
              </a:ext>
            </a:extLst>
          </p:cNvPr>
          <p:cNvSpPr txBox="1"/>
          <p:nvPr/>
        </p:nvSpPr>
        <p:spPr>
          <a:xfrm>
            <a:off x="8629339" y="6160298"/>
            <a:ext cx="188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Utilities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C84BD-9151-BC2A-7862-E05BA82E3621}"/>
              </a:ext>
            </a:extLst>
          </p:cNvPr>
          <p:cNvSpPr/>
          <p:nvPr/>
        </p:nvSpPr>
        <p:spPr>
          <a:xfrm rot="17460000">
            <a:off x="3999555" y="4745286"/>
            <a:ext cx="452761" cy="3310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7D2C5-9A44-D20D-533A-4303EBFA6DB8}"/>
              </a:ext>
            </a:extLst>
          </p:cNvPr>
          <p:cNvSpPr/>
          <p:nvPr/>
        </p:nvSpPr>
        <p:spPr>
          <a:xfrm>
            <a:off x="9419280" y="6164511"/>
            <a:ext cx="452761" cy="3310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3407BC-1059-9642-D1BE-318CCDD8222F}"/>
              </a:ext>
            </a:extLst>
          </p:cNvPr>
          <p:cNvSpPr txBox="1"/>
          <p:nvPr/>
        </p:nvSpPr>
        <p:spPr>
          <a:xfrm>
            <a:off x="9410389" y="5855498"/>
            <a:ext cx="18890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>
                <a:latin typeface="Arial"/>
                <a:cs typeface="Arial"/>
              </a:rPr>
              <a:t>Compound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4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6F010B-E1AF-6B52-AD92-E39FBF868C6F}"/>
              </a:ext>
            </a:extLst>
          </p:cNvPr>
          <p:cNvCxnSpPr>
            <a:cxnSpLocks/>
          </p:cNvCxnSpPr>
          <p:nvPr/>
        </p:nvCxnSpPr>
        <p:spPr>
          <a:xfrm flipH="1" flipV="1">
            <a:off x="2411956" y="4428260"/>
            <a:ext cx="1230736" cy="807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5E050F-7AC5-D050-0C44-6F6563C5A261}"/>
              </a:ext>
            </a:extLst>
          </p:cNvPr>
          <p:cNvGrpSpPr/>
          <p:nvPr/>
        </p:nvGrpSpPr>
        <p:grpSpPr>
          <a:xfrm>
            <a:off x="548807" y="2003965"/>
            <a:ext cx="9040035" cy="3878627"/>
            <a:chOff x="548808" y="2264883"/>
            <a:chExt cx="8431906" cy="3617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B961C1-538C-A15E-D7B4-93F16F6D1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6770" y="2264883"/>
              <a:ext cx="5563944" cy="3617709"/>
            </a:xfrm>
            <a:prstGeom prst="rect">
              <a:avLst/>
            </a:prstGeom>
          </p:spPr>
        </p:pic>
        <p:pic>
          <p:nvPicPr>
            <p:cNvPr id="5" name="Picture 4" descr="A map of a city&#10;&#10;Description automatically generated">
              <a:extLst>
                <a:ext uri="{FF2B5EF4-FFF2-40B4-BE49-F238E27FC236}">
                  <a16:creationId xmlns:a16="http://schemas.microsoft.com/office/drawing/2014/main" id="{B07ADD7B-7B1E-CF4F-C092-869AF2F01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808" y="2264883"/>
              <a:ext cx="2647031" cy="3617709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</p:grp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7F8D028-68A5-FD20-7354-6A5411F0ACA7}"/>
              </a:ext>
            </a:extLst>
          </p:cNvPr>
          <p:cNvSpPr txBox="1">
            <a:spLocks/>
          </p:cNvSpPr>
          <p:nvPr/>
        </p:nvSpPr>
        <p:spPr>
          <a:xfrm>
            <a:off x="550862" y="1155945"/>
            <a:ext cx="9432123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Pre-Construction Activities at Sizewell Link Road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Middleton Moor Spur:  • Vegetation Management   • Archaeology Mitigation   • Site Security &amp; Fencing </a:t>
            </a:r>
          </a:p>
        </p:txBody>
      </p:sp>
      <p:sp>
        <p:nvSpPr>
          <p:cNvPr id="10" name="Google Shape;56;p13">
            <a:extLst>
              <a:ext uri="{FF2B5EF4-FFF2-40B4-BE49-F238E27FC236}">
                <a16:creationId xmlns:a16="http://schemas.microsoft.com/office/drawing/2014/main" id="{2F4DEC90-A7BE-43EB-5343-D7463555CE7E}"/>
              </a:ext>
            </a:extLst>
          </p:cNvPr>
          <p:cNvSpPr txBox="1"/>
          <p:nvPr/>
        </p:nvSpPr>
        <p:spPr>
          <a:xfrm>
            <a:off x="485550" y="325195"/>
            <a:ext cx="9432123" cy="112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>
                <a:solidFill>
                  <a:srgbClr val="0058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Sizewell Link Road (SLR) Early Works Q4 24/Q1 25</a:t>
            </a:r>
          </a:p>
          <a:p>
            <a:pPr defTabSz="1219170">
              <a:lnSpc>
                <a:spcPct val="80000"/>
              </a:lnSpc>
              <a:buClr>
                <a:srgbClr val="000000"/>
              </a:buClr>
              <a:buSzPts val="1100"/>
            </a:pPr>
            <a:endParaRPr lang="en-GB" sz="3000" b="1">
              <a:solidFill>
                <a:srgbClr val="00588B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>
              <a:lnSpc>
                <a:spcPct val="80000"/>
              </a:lnSpc>
              <a:buClr>
                <a:srgbClr val="000000"/>
              </a:buClr>
              <a:buSzPts val="1100"/>
            </a:pPr>
            <a:endParaRPr lang="en-GB" sz="2400" kern="0">
              <a:solidFill>
                <a:srgbClr val="00588B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E841D4B-352D-5DBC-DE55-048FAC7BF82B}"/>
              </a:ext>
            </a:extLst>
          </p:cNvPr>
          <p:cNvSpPr txBox="1">
            <a:spLocks/>
          </p:cNvSpPr>
          <p:nvPr/>
        </p:nvSpPr>
        <p:spPr bwMode="auto">
          <a:xfrm>
            <a:off x="11156750" y="6142334"/>
            <a:ext cx="649045" cy="3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33" rtl="0" eaLnBrk="0" latinLnBrk="0" hangingPunct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3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9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5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algn="l" defTabSz="91433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2D268D-E5DB-4D76-8C43-F544D2039CA0}" type="slidenum">
              <a:rPr lang="en-GB" altLang="en-US" sz="1800" smtClean="0">
                <a:solidFill>
                  <a:srgbClr val="F186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en-GB" altLang="en-US" sz="2400">
              <a:solidFill>
                <a:srgbClr val="F186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6172B8-DFC9-32DB-054F-0F2389C5DDE8}"/>
              </a:ext>
            </a:extLst>
          </p:cNvPr>
          <p:cNvSpPr/>
          <p:nvPr/>
        </p:nvSpPr>
        <p:spPr>
          <a:xfrm>
            <a:off x="5956917" y="2130641"/>
            <a:ext cx="781234" cy="1162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5E9C5F-BD0A-310E-E5E2-DC6D6F5DBCEC}"/>
              </a:ext>
            </a:extLst>
          </p:cNvPr>
          <p:cNvCxnSpPr>
            <a:endCxn id="5" idx="3"/>
          </p:cNvCxnSpPr>
          <p:nvPr/>
        </p:nvCxnSpPr>
        <p:spPr>
          <a:xfrm flipH="1">
            <a:off x="3386748" y="3293616"/>
            <a:ext cx="2570169" cy="6496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9A209C2-03D1-B465-61C6-91F09225AAB0}"/>
              </a:ext>
            </a:extLst>
          </p:cNvPr>
          <p:cNvSpPr/>
          <p:nvPr/>
        </p:nvSpPr>
        <p:spPr>
          <a:xfrm>
            <a:off x="1959195" y="6182224"/>
            <a:ext cx="452761" cy="331076"/>
          </a:xfrm>
          <a:prstGeom prst="rect">
            <a:avLst/>
          </a:prstGeom>
          <a:solidFill>
            <a:srgbClr val="F77777"/>
          </a:solidFill>
          <a:ln>
            <a:solidFill>
              <a:srgbClr val="F777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90D96-6C92-E6DB-CE1F-EBE1EB8B7934}"/>
              </a:ext>
            </a:extLst>
          </p:cNvPr>
          <p:cNvSpPr txBox="1"/>
          <p:nvPr/>
        </p:nvSpPr>
        <p:spPr>
          <a:xfrm>
            <a:off x="2714574" y="6195578"/>
            <a:ext cx="1191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Archaeology </a:t>
            </a:r>
          </a:p>
        </p:txBody>
      </p:sp>
      <p:sp>
        <p:nvSpPr>
          <p:cNvPr id="7" name="Free-form: Shape 134">
            <a:extLst>
              <a:ext uri="{FF2B5EF4-FFF2-40B4-BE49-F238E27FC236}">
                <a16:creationId xmlns:a16="http://schemas.microsoft.com/office/drawing/2014/main" id="{4962A1A9-91A5-296A-C780-FD379D6B59DF}"/>
              </a:ext>
            </a:extLst>
          </p:cNvPr>
          <p:cNvSpPr/>
          <p:nvPr/>
        </p:nvSpPr>
        <p:spPr>
          <a:xfrm>
            <a:off x="5029408" y="6293544"/>
            <a:ext cx="475029" cy="108436"/>
          </a:xfrm>
          <a:custGeom>
            <a:avLst/>
            <a:gdLst>
              <a:gd name="connsiteX0" fmla="*/ 0 w 752475"/>
              <a:gd name="connsiteY0" fmla="*/ 105525 h 153611"/>
              <a:gd name="connsiteX1" fmla="*/ 247650 w 752475"/>
              <a:gd name="connsiteY1" fmla="*/ 750 h 153611"/>
              <a:gd name="connsiteX2" fmla="*/ 609600 w 752475"/>
              <a:gd name="connsiteY2" fmla="*/ 153150 h 153611"/>
              <a:gd name="connsiteX3" fmla="*/ 752475 w 752475"/>
              <a:gd name="connsiteY3" fmla="*/ 38850 h 15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5" h="153611">
                <a:moveTo>
                  <a:pt x="0" y="105525"/>
                </a:moveTo>
                <a:cubicBezTo>
                  <a:pt x="73025" y="49168"/>
                  <a:pt x="146050" y="-7188"/>
                  <a:pt x="247650" y="750"/>
                </a:cubicBezTo>
                <a:cubicBezTo>
                  <a:pt x="349250" y="8687"/>
                  <a:pt x="525463" y="146800"/>
                  <a:pt x="609600" y="153150"/>
                </a:cubicBezTo>
                <a:cubicBezTo>
                  <a:pt x="693737" y="159500"/>
                  <a:pt x="723106" y="99175"/>
                  <a:pt x="752475" y="38850"/>
                </a:cubicBezTo>
              </a:path>
            </a:pathLst>
          </a:custGeom>
          <a:noFill/>
          <a:ln w="38100">
            <a:solidFill>
              <a:srgbClr val="E31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D9E65-7BA1-2AFB-14F3-6B4157AC0D2A}"/>
              </a:ext>
            </a:extLst>
          </p:cNvPr>
          <p:cNvSpPr txBox="1"/>
          <p:nvPr/>
        </p:nvSpPr>
        <p:spPr>
          <a:xfrm>
            <a:off x="5886495" y="6160298"/>
            <a:ext cx="188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Vegetation Clearance  </a:t>
            </a: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C8FFC3B-0937-7F3A-5D6B-99ED504B1CED}"/>
              </a:ext>
            </a:extLst>
          </p:cNvPr>
          <p:cNvSpPr/>
          <p:nvPr/>
        </p:nvSpPr>
        <p:spPr>
          <a:xfrm>
            <a:off x="1515035" y="4831976"/>
            <a:ext cx="779930" cy="636495"/>
          </a:xfrm>
          <a:custGeom>
            <a:avLst/>
            <a:gdLst>
              <a:gd name="connsiteX0" fmla="*/ 0 w 779930"/>
              <a:gd name="connsiteY0" fmla="*/ 636495 h 636495"/>
              <a:gd name="connsiteX1" fmla="*/ 286871 w 779930"/>
              <a:gd name="connsiteY1" fmla="*/ 493059 h 636495"/>
              <a:gd name="connsiteX2" fmla="*/ 484094 w 779930"/>
              <a:gd name="connsiteY2" fmla="*/ 295836 h 636495"/>
              <a:gd name="connsiteX3" fmla="*/ 779930 w 779930"/>
              <a:gd name="connsiteY3" fmla="*/ 0 h 63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9930" h="636495">
                <a:moveTo>
                  <a:pt x="0" y="636495"/>
                </a:moveTo>
                <a:lnTo>
                  <a:pt x="286871" y="493059"/>
                </a:lnTo>
                <a:lnTo>
                  <a:pt x="484094" y="295836"/>
                </a:lnTo>
                <a:lnTo>
                  <a:pt x="779930" y="0"/>
                </a:lnTo>
              </a:path>
            </a:pathLst>
          </a:custGeom>
          <a:noFill/>
          <a:ln w="28575">
            <a:solidFill>
              <a:srgbClr val="E31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F5AD9CAE-32E7-FDFF-B9F7-2FE49B013CCC}"/>
              </a:ext>
            </a:extLst>
          </p:cNvPr>
          <p:cNvSpPr/>
          <p:nvPr/>
        </p:nvSpPr>
        <p:spPr>
          <a:xfrm>
            <a:off x="1470212" y="4500282"/>
            <a:ext cx="986117" cy="950259"/>
          </a:xfrm>
          <a:custGeom>
            <a:avLst/>
            <a:gdLst>
              <a:gd name="connsiteX0" fmla="*/ 986117 w 986117"/>
              <a:gd name="connsiteY0" fmla="*/ 0 h 950259"/>
              <a:gd name="connsiteX1" fmla="*/ 797859 w 986117"/>
              <a:gd name="connsiteY1" fmla="*/ 259977 h 950259"/>
              <a:gd name="connsiteX2" fmla="*/ 510988 w 986117"/>
              <a:gd name="connsiteY2" fmla="*/ 528918 h 950259"/>
              <a:gd name="connsiteX3" fmla="*/ 394447 w 986117"/>
              <a:gd name="connsiteY3" fmla="*/ 708212 h 950259"/>
              <a:gd name="connsiteX4" fmla="*/ 0 w 986117"/>
              <a:gd name="connsiteY4" fmla="*/ 950259 h 95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117" h="950259">
                <a:moveTo>
                  <a:pt x="986117" y="0"/>
                </a:moveTo>
                <a:lnTo>
                  <a:pt x="797859" y="259977"/>
                </a:lnTo>
                <a:lnTo>
                  <a:pt x="510988" y="528918"/>
                </a:lnTo>
                <a:lnTo>
                  <a:pt x="394447" y="708212"/>
                </a:lnTo>
                <a:lnTo>
                  <a:pt x="0" y="950259"/>
                </a:lnTo>
              </a:path>
            </a:pathLst>
          </a:custGeom>
          <a:noFill/>
          <a:ln w="28575">
            <a:solidFill>
              <a:srgbClr val="E31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B9373A32-5D6F-C718-7D17-F23D5CDCBF65}"/>
              </a:ext>
            </a:extLst>
          </p:cNvPr>
          <p:cNvSpPr/>
          <p:nvPr/>
        </p:nvSpPr>
        <p:spPr>
          <a:xfrm>
            <a:off x="1999129" y="5074024"/>
            <a:ext cx="44824" cy="259976"/>
          </a:xfrm>
          <a:custGeom>
            <a:avLst/>
            <a:gdLst>
              <a:gd name="connsiteX0" fmla="*/ 44824 w 44824"/>
              <a:gd name="connsiteY0" fmla="*/ 0 h 259976"/>
              <a:gd name="connsiteX1" fmla="*/ 26895 w 44824"/>
              <a:gd name="connsiteY1" fmla="*/ 259976 h 259976"/>
              <a:gd name="connsiteX2" fmla="*/ 0 w 44824"/>
              <a:gd name="connsiteY2" fmla="*/ 259976 h 259976"/>
              <a:gd name="connsiteX3" fmla="*/ 8965 w 44824"/>
              <a:gd name="connsiteY3" fmla="*/ 251011 h 25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4" h="259976">
                <a:moveTo>
                  <a:pt x="44824" y="0"/>
                </a:moveTo>
                <a:lnTo>
                  <a:pt x="26895" y="259976"/>
                </a:lnTo>
                <a:lnTo>
                  <a:pt x="0" y="259976"/>
                </a:lnTo>
                <a:lnTo>
                  <a:pt x="8965" y="251011"/>
                </a:lnTo>
              </a:path>
            </a:pathLst>
          </a:custGeom>
          <a:noFill/>
          <a:ln w="28575">
            <a:solidFill>
              <a:srgbClr val="E31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4A889D-7CB4-0BEB-C4D1-8FEE43547F68}"/>
              </a:ext>
            </a:extLst>
          </p:cNvPr>
          <p:cNvSpPr/>
          <p:nvPr/>
        </p:nvSpPr>
        <p:spPr>
          <a:xfrm rot="19800000">
            <a:off x="1632298" y="5385725"/>
            <a:ext cx="147961" cy="1405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A map of a city&#10;&#10;Description automatically generated">
            <a:extLst>
              <a:ext uri="{FF2B5EF4-FFF2-40B4-BE49-F238E27FC236}">
                <a16:creationId xmlns:a16="http://schemas.microsoft.com/office/drawing/2014/main" id="{814A43A8-90AF-C39D-BD7A-7532E36B0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213" y="2867025"/>
            <a:ext cx="2266950" cy="16383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A65530-844E-8A2A-BE42-F9F3AF857B6D}"/>
              </a:ext>
            </a:extLst>
          </p:cNvPr>
          <p:cNvSpPr/>
          <p:nvPr/>
        </p:nvSpPr>
        <p:spPr>
          <a:xfrm rot="19800000">
            <a:off x="10661998" y="3642650"/>
            <a:ext cx="147961" cy="1405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83579E-9CEB-9DC7-95AC-DCD8013DA6D0}"/>
              </a:ext>
            </a:extLst>
          </p:cNvPr>
          <p:cNvSpPr/>
          <p:nvPr/>
        </p:nvSpPr>
        <p:spPr>
          <a:xfrm>
            <a:off x="6918941" y="2825965"/>
            <a:ext cx="781234" cy="1162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ACD653-946F-6362-3997-4B55A2136F3C}"/>
              </a:ext>
            </a:extLst>
          </p:cNvPr>
          <p:cNvCxnSpPr>
            <a:cxnSpLocks/>
          </p:cNvCxnSpPr>
          <p:nvPr/>
        </p:nvCxnSpPr>
        <p:spPr>
          <a:xfrm>
            <a:off x="7719041" y="2912616"/>
            <a:ext cx="2106606" cy="754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9ABAA8C-8A28-1C5F-B2D0-A62D2F3E5409}"/>
              </a:ext>
            </a:extLst>
          </p:cNvPr>
          <p:cNvSpPr/>
          <p:nvPr/>
        </p:nvSpPr>
        <p:spPr>
          <a:xfrm rot="19800000">
            <a:off x="8599150" y="6179613"/>
            <a:ext cx="147961" cy="1405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BDE764-FCE2-165A-4652-6401ECD41CC2}"/>
              </a:ext>
            </a:extLst>
          </p:cNvPr>
          <p:cNvSpPr txBox="1"/>
          <p:nvPr/>
        </p:nvSpPr>
        <p:spPr>
          <a:xfrm>
            <a:off x="8881127" y="6108878"/>
            <a:ext cx="188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 Compounds  </a:t>
            </a:r>
          </a:p>
        </p:txBody>
      </p:sp>
    </p:spTree>
    <p:extLst>
      <p:ext uri="{BB962C8B-B14F-4D97-AF65-F5344CB8AC3E}">
        <p14:creationId xmlns:p14="http://schemas.microsoft.com/office/powerpoint/2010/main" val="946383679"/>
      </p:ext>
    </p:extLst>
  </p:cSld>
  <p:clrMapOvr>
    <a:masterClrMapping/>
  </p:clrMapOvr>
</p:sld>
</file>

<file path=ppt/theme/theme1.xml><?xml version="1.0" encoding="utf-8"?>
<a:theme xmlns:a="http://schemas.openxmlformats.org/drawingml/2006/main" name="SZC_Master">
  <a:themeElements>
    <a:clrScheme name="SZC_281022 Update">
      <a:dk1>
        <a:sysClr val="windowText" lastClr="000000"/>
      </a:dk1>
      <a:lt1>
        <a:srgbClr val="FFFFFF"/>
      </a:lt1>
      <a:dk2>
        <a:srgbClr val="595959"/>
      </a:dk2>
      <a:lt2>
        <a:srgbClr val="EEEEEE"/>
      </a:lt2>
      <a:accent1>
        <a:srgbClr val="00588B"/>
      </a:accent1>
      <a:accent2>
        <a:srgbClr val="0678A7"/>
      </a:accent2>
      <a:accent3>
        <a:srgbClr val="59541A"/>
      </a:accent3>
      <a:accent4>
        <a:srgbClr val="F2B708"/>
      </a:accent4>
      <a:accent5>
        <a:srgbClr val="F1860D"/>
      </a:accent5>
      <a:accent6>
        <a:srgbClr val="000000"/>
      </a:accent6>
      <a:hlink>
        <a:srgbClr val="909090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zewell C - 16:9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88B"/>
      </a:accent1>
      <a:accent2>
        <a:srgbClr val="0678A7"/>
      </a:accent2>
      <a:accent3>
        <a:srgbClr val="59541A"/>
      </a:accent3>
      <a:accent4>
        <a:srgbClr val="F2B708"/>
      </a:accent4>
      <a:accent5>
        <a:srgbClr val="F1860D"/>
      </a:accent5>
      <a:accent6>
        <a:srgbClr val="000000"/>
      </a:accent6>
      <a:hlink>
        <a:srgbClr val="9090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ZC_Master">
  <a:themeElements>
    <a:clrScheme name="SZC_281022 Update">
      <a:dk1>
        <a:sysClr val="windowText" lastClr="000000"/>
      </a:dk1>
      <a:lt1>
        <a:srgbClr val="FFFFFF"/>
      </a:lt1>
      <a:dk2>
        <a:srgbClr val="595959"/>
      </a:dk2>
      <a:lt2>
        <a:srgbClr val="EEEEEE"/>
      </a:lt2>
      <a:accent1>
        <a:srgbClr val="00588B"/>
      </a:accent1>
      <a:accent2>
        <a:srgbClr val="0678A7"/>
      </a:accent2>
      <a:accent3>
        <a:srgbClr val="59541A"/>
      </a:accent3>
      <a:accent4>
        <a:srgbClr val="F2B708"/>
      </a:accent4>
      <a:accent5>
        <a:srgbClr val="F1860D"/>
      </a:accent5>
      <a:accent6>
        <a:srgbClr val="000000"/>
      </a:accent6>
      <a:hlink>
        <a:srgbClr val="909090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09304B5E941742989CC66DA82F5069" ma:contentTypeVersion="4" ma:contentTypeDescription="Create a new document." ma:contentTypeScope="" ma:versionID="ea199f8cb24f185dc7f4b8276aa64f63">
  <xsd:schema xmlns:xsd="http://www.w3.org/2001/XMLSchema" xmlns:xs="http://www.w3.org/2001/XMLSchema" xmlns:p="http://schemas.microsoft.com/office/2006/metadata/properties" xmlns:ns2="b034c132-5e45-41b7-8b8c-930d0b489473" targetNamespace="http://schemas.microsoft.com/office/2006/metadata/properties" ma:root="true" ma:fieldsID="292380846c19c5ac80e366a2d2520d84" ns2:_="">
    <xsd:import namespace="b034c132-5e45-41b7-8b8c-930d0b489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4c132-5e45-41b7-8b8c-930d0b489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533F32-0B5B-4FB4-813B-8CD8D2BE84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597C1D-6A7A-4DEB-AEED-BE736E07DAE9}">
  <ds:schemaRefs>
    <ds:schemaRef ds:uri="b034c132-5e45-41b7-8b8c-930d0b4894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Microsoft Office PowerPoint</Application>
  <PresentationFormat>Widescreen</PresentationFormat>
  <Paragraphs>188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Arial,Sans-Serif</vt:lpstr>
      <vt:lpstr>Calibri</vt:lpstr>
      <vt:lpstr>Segoe UI</vt:lpstr>
      <vt:lpstr>SZC_Master</vt:lpstr>
      <vt:lpstr>1_Office Theme</vt:lpstr>
      <vt:lpstr>Sizewell C - 16:9 Theme</vt:lpstr>
      <vt:lpstr>1_SZC_Master</vt:lpstr>
      <vt:lpstr>PowerPoint Presentation</vt:lpstr>
      <vt:lpstr>PowerPoint Presentation</vt:lpstr>
      <vt:lpstr>PowerPoint Presentation</vt:lpstr>
      <vt:lpstr>PowerPoint Presentation</vt:lpstr>
      <vt:lpstr>Site Delivery Lookahead – Yoxford Roundabout </vt:lpstr>
      <vt:lpstr>Design Status and Activity in Next Six Months </vt:lpstr>
      <vt:lpstr>PowerPoint Presentation</vt:lpstr>
      <vt:lpstr>PowerPoint Presentation</vt:lpstr>
      <vt:lpstr>PowerPoint Presentation</vt:lpstr>
      <vt:lpstr>SLR -  site compound on Littlemoor Road Phase 1</vt:lpstr>
      <vt:lpstr>SLR -  Compound started at Littlemoor Road Phase 2</vt:lpstr>
      <vt:lpstr>SLR -  compound started at Trust Farm</vt:lpstr>
      <vt:lpstr>PowerPoint Presentation</vt:lpstr>
      <vt:lpstr>PowerPoint Presentation</vt:lpstr>
      <vt:lpstr>Average Speed Cameras Q1 2025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MDSF SZC 16 July 2024</dc:title>
  <dc:creator>Zoe Botten</dc:creator>
  <cp:lastModifiedBy>Zoe Botten</cp:lastModifiedBy>
  <cp:revision>2</cp:revision>
  <cp:lastPrinted>2024-11-06T14:36:21Z</cp:lastPrinted>
  <dcterms:created xsi:type="dcterms:W3CDTF">2023-12-08T14:01:11Z</dcterms:created>
  <dcterms:modified xsi:type="dcterms:W3CDTF">2024-11-25T14:53:16Z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7b25a8-32e9-4044-88bd-391cf0513fa4_Enabled">
    <vt:lpwstr>true</vt:lpwstr>
  </property>
  <property fmtid="{D5CDD505-2E9C-101B-9397-08002B2CF9AE}" pid="3" name="MSIP_Label_1a7b25a8-32e9-4044-88bd-391cf0513fa4_SetDate">
    <vt:lpwstr>2023-12-08T14:16:47Z</vt:lpwstr>
  </property>
  <property fmtid="{D5CDD505-2E9C-101B-9397-08002B2CF9AE}" pid="4" name="MSIP_Label_1a7b25a8-32e9-4044-88bd-391cf0513fa4_Method">
    <vt:lpwstr>Privileged</vt:lpwstr>
  </property>
  <property fmtid="{D5CDD505-2E9C-101B-9397-08002B2CF9AE}" pid="5" name="MSIP_Label_1a7b25a8-32e9-4044-88bd-391cf0513fa4_Name">
    <vt:lpwstr>NOT PROTECTIVELY MARKED</vt:lpwstr>
  </property>
  <property fmtid="{D5CDD505-2E9C-101B-9397-08002B2CF9AE}" pid="6" name="MSIP_Label_1a7b25a8-32e9-4044-88bd-391cf0513fa4_SiteId">
    <vt:lpwstr>1a67444e-6d14-4022-b01c-c225b1c02a3c</vt:lpwstr>
  </property>
  <property fmtid="{D5CDD505-2E9C-101B-9397-08002B2CF9AE}" pid="7" name="MSIP_Label_1a7b25a8-32e9-4044-88bd-391cf0513fa4_ActionId">
    <vt:lpwstr>12d8401e-98f1-4bfa-a333-2e1c5537a435</vt:lpwstr>
  </property>
  <property fmtid="{D5CDD505-2E9C-101B-9397-08002B2CF9AE}" pid="8" name="MSIP_Label_1a7b25a8-32e9-4044-88bd-391cf0513fa4_ContentBits">
    <vt:lpwstr>0</vt:lpwstr>
  </property>
</Properties>
</file>